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9" r:id="rId3"/>
    <p:sldId id="271" r:id="rId4"/>
    <p:sldId id="270" r:id="rId5"/>
    <p:sldId id="273" r:id="rId6"/>
    <p:sldId id="280" r:id="rId7"/>
    <p:sldId id="274" r:id="rId8"/>
    <p:sldId id="282" r:id="rId9"/>
    <p:sldId id="278" r:id="rId10"/>
    <p:sldId id="285" r:id="rId11"/>
    <p:sldId id="286" r:id="rId12"/>
    <p:sldId id="284" r:id="rId13"/>
    <p:sldId id="27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F1F"/>
    <a:srgbClr val="004A83"/>
    <a:srgbClr val="FFFFFF"/>
    <a:srgbClr val="00477F"/>
    <a:srgbClr val="F1F1F1"/>
    <a:srgbClr val="E2E7EB"/>
    <a:srgbClr val="4D1A03"/>
    <a:srgbClr val="080018"/>
    <a:srgbClr val="4BEBF8"/>
    <a:srgbClr val="6F2D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860" autoAdjust="0"/>
  </p:normalViewPr>
  <p:slideViewPr>
    <p:cSldViewPr snapToGrid="0">
      <p:cViewPr varScale="1">
        <p:scale>
          <a:sx n="100" d="100"/>
          <a:sy n="100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F4B4B-B339-477F-9FCB-0B55054BF58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9B425-8329-44C0-9475-23874800D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13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9B425-8329-44C0-9475-23874800DD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73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9B425-8329-44C0-9475-23874800DD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934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9B425-8329-44C0-9475-23874800DD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35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9B425-8329-44C0-9475-23874800DD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07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9B425-8329-44C0-9475-23874800DD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96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9B425-8329-44C0-9475-23874800DD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14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9B425-8329-44C0-9475-23874800DD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555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9B425-8329-44C0-9475-23874800DD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11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9B425-8329-44C0-9475-23874800DD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86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9B425-8329-44C0-9475-23874800DD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3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387E-59FE-441D-9858-C5B6605C0551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271A-C15E-44A5-B4A4-038A7D719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5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387E-59FE-441D-9858-C5B6605C0551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271A-C15E-44A5-B4A4-038A7D719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2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387E-59FE-441D-9858-C5B6605C0551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271A-C15E-44A5-B4A4-038A7D719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387E-59FE-441D-9858-C5B6605C0551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271A-C15E-44A5-B4A4-038A7D719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9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387E-59FE-441D-9858-C5B6605C0551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271A-C15E-44A5-B4A4-038A7D719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0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387E-59FE-441D-9858-C5B6605C0551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271A-C15E-44A5-B4A4-038A7D719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8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387E-59FE-441D-9858-C5B6605C0551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271A-C15E-44A5-B4A4-038A7D719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387E-59FE-441D-9858-C5B6605C0551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271A-C15E-44A5-B4A4-038A7D719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0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387E-59FE-441D-9858-C5B6605C0551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271A-C15E-44A5-B4A4-038A7D719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3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387E-59FE-441D-9858-C5B6605C0551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271A-C15E-44A5-B4A4-038A7D719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10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387E-59FE-441D-9858-C5B6605C0551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271A-C15E-44A5-B4A4-038A7D719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5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A387E-59FE-441D-9858-C5B6605C0551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E271A-C15E-44A5-B4A4-038A7D719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23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jpeg"/><Relationship Id="rId3" Type="http://schemas.openxmlformats.org/officeDocument/2006/relationships/image" Target="../media/image2.pn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48.jpeg"/><Relationship Id="rId5" Type="http://schemas.openxmlformats.org/officeDocument/2006/relationships/image" Target="../media/image1.png"/><Relationship Id="rId10" Type="http://schemas.openxmlformats.org/officeDocument/2006/relationships/image" Target="../media/image4.sv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jpeg"/><Relationship Id="rId3" Type="http://schemas.openxmlformats.org/officeDocument/2006/relationships/image" Target="../media/image2.pn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51.jpeg"/><Relationship Id="rId5" Type="http://schemas.openxmlformats.org/officeDocument/2006/relationships/image" Target="../media/image1.png"/><Relationship Id="rId10" Type="http://schemas.openxmlformats.org/officeDocument/2006/relationships/image" Target="../media/image4.sv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jpeg"/><Relationship Id="rId3" Type="http://schemas.openxmlformats.org/officeDocument/2006/relationships/image" Target="../media/image2.png"/><Relationship Id="rId12" Type="http://schemas.microsoft.com/office/2007/relationships/hdphoto" Target="../media/hdphoto3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54.png"/><Relationship Id="rId5" Type="http://schemas.openxmlformats.org/officeDocument/2006/relationships/image" Target="../media/image1.png"/><Relationship Id="rId10" Type="http://schemas.openxmlformats.org/officeDocument/2006/relationships/image" Target="../media/image4.svg"/><Relationship Id="rId4" Type="http://schemas.openxmlformats.org/officeDocument/2006/relationships/image" Target="../media/image20.svg"/><Relationship Id="rId1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12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5.png"/><Relationship Id="rId1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jpeg"/><Relationship Id="rId18" Type="http://schemas.microsoft.com/office/2007/relationships/hdphoto" Target="../media/hdphoto8.wdp"/><Relationship Id="rId3" Type="http://schemas.openxmlformats.org/officeDocument/2006/relationships/image" Target="../media/image1.png"/><Relationship Id="rId12" Type="http://schemas.openxmlformats.org/officeDocument/2006/relationships/image" Target="../media/image2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4.svg"/><Relationship Id="rId4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" Type="http://schemas.openxmlformats.org/officeDocument/2006/relationships/image" Target="../media/image1.png"/><Relationship Id="rId21" Type="http://schemas.microsoft.com/office/2007/relationships/hdphoto" Target="../media/hdphoto12.wdp"/><Relationship Id="rId12" Type="http://schemas.openxmlformats.org/officeDocument/2006/relationships/image" Target="../media/image2.svg"/><Relationship Id="rId17" Type="http://schemas.openxmlformats.org/officeDocument/2006/relationships/image" Target="../media/image16.png"/><Relationship Id="rId25" Type="http://schemas.microsoft.com/office/2007/relationships/hdphoto" Target="../media/hdphoto14.wdp"/><Relationship Id="rId2" Type="http://schemas.openxmlformats.org/officeDocument/2006/relationships/notesSlide" Target="../notesSlides/notesSlide3.xml"/><Relationship Id="rId16" Type="http://schemas.microsoft.com/office/2007/relationships/hdphoto" Target="../media/hdphoto10.wdp"/><Relationship Id="rId20" Type="http://schemas.openxmlformats.org/officeDocument/2006/relationships/image" Target="../media/image18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24" Type="http://schemas.openxmlformats.org/officeDocument/2006/relationships/image" Target="../media/image20.png"/><Relationship Id="rId15" Type="http://schemas.openxmlformats.org/officeDocument/2006/relationships/image" Target="../media/image15.png"/><Relationship Id="rId23" Type="http://schemas.microsoft.com/office/2007/relationships/hdphoto" Target="../media/hdphoto13.wdp"/><Relationship Id="rId28" Type="http://schemas.openxmlformats.org/officeDocument/2006/relationships/image" Target="../media/image22.png"/><Relationship Id="rId10" Type="http://schemas.openxmlformats.org/officeDocument/2006/relationships/image" Target="../media/image4.svg"/><Relationship Id="rId19" Type="http://schemas.microsoft.com/office/2007/relationships/hdphoto" Target="../media/hdphoto11.wdp"/><Relationship Id="rId4" Type="http://schemas.microsoft.com/office/2007/relationships/hdphoto" Target="../media/hdphoto1.wdp"/><Relationship Id="rId14" Type="http://schemas.microsoft.com/office/2007/relationships/hdphoto" Target="../media/hdphoto9.wdp"/><Relationship Id="rId22" Type="http://schemas.openxmlformats.org/officeDocument/2006/relationships/image" Target="../media/image19.png"/><Relationship Id="rId27" Type="http://schemas.microsoft.com/office/2007/relationships/hdphoto" Target="../media/hdphoto15.wdp"/><Relationship Id="rId30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microsoft.com/office/2007/relationships/hdphoto" Target="../media/hdphoto18.wdp"/><Relationship Id="rId3" Type="http://schemas.openxmlformats.org/officeDocument/2006/relationships/image" Target="../media/image1.png"/><Relationship Id="rId21" Type="http://schemas.openxmlformats.org/officeDocument/2006/relationships/image" Target="../media/image29.png"/><Relationship Id="rId12" Type="http://schemas.openxmlformats.org/officeDocument/2006/relationships/image" Target="../media/image2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15" Type="http://schemas.openxmlformats.org/officeDocument/2006/relationships/image" Target="../media/image25.png"/><Relationship Id="rId23" Type="http://schemas.openxmlformats.org/officeDocument/2006/relationships/image" Target="../media/image30.png"/><Relationship Id="rId10" Type="http://schemas.openxmlformats.org/officeDocument/2006/relationships/image" Target="../media/image4.svg"/><Relationship Id="rId19" Type="http://schemas.openxmlformats.org/officeDocument/2006/relationships/image" Target="../media/image28.png"/><Relationship Id="rId4" Type="http://schemas.microsoft.com/office/2007/relationships/hdphoto" Target="../media/hdphoto1.wdp"/><Relationship Id="rId14" Type="http://schemas.microsoft.com/office/2007/relationships/hdphoto" Target="../media/hdphoto17.wdp"/><Relationship Id="rId22" Type="http://schemas.microsoft.com/office/2007/relationships/hdphoto" Target="../media/hdphoto19.wdp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1.png"/><Relationship Id="rId3" Type="http://schemas.openxmlformats.org/officeDocument/2006/relationships/image" Target="../media/image1.png"/><Relationship Id="rId21" Type="http://schemas.microsoft.com/office/2007/relationships/hdphoto" Target="../media/hdphoto21.wdp"/><Relationship Id="rId17" Type="http://schemas.openxmlformats.org/officeDocument/2006/relationships/image" Target="../media/image2.png"/><Relationship Id="rId12" Type="http://schemas.openxmlformats.org/officeDocument/2006/relationships/image" Target="../media/image2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.sv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3" Type="http://schemas.microsoft.com/office/2007/relationships/hdphoto" Target="../media/hdphoto22.wdp"/><Relationship Id="rId19" Type="http://schemas.microsoft.com/office/2007/relationships/hdphoto" Target="../media/hdphoto20.wdp"/><Relationship Id="rId4" Type="http://schemas.microsoft.com/office/2007/relationships/hdphoto" Target="../media/hdphoto1.wdp"/><Relationship Id="rId2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37.png"/><Relationship Id="rId12" Type="http://schemas.microsoft.com/office/2007/relationships/hdphoto" Target="../media/hdphoto23.wdp"/><Relationship Id="rId17" Type="http://schemas.microsoft.com/office/2007/relationships/hdphoto" Target="../media/hdphoto5.wdp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4.png"/><Relationship Id="rId5" Type="http://schemas.openxmlformats.org/officeDocument/2006/relationships/image" Target="../media/image1.png"/><Relationship Id="rId15" Type="http://schemas.openxmlformats.org/officeDocument/2006/relationships/image" Target="../media/image36.jpeg"/><Relationship Id="rId10" Type="http://schemas.openxmlformats.org/officeDocument/2006/relationships/image" Target="../media/image4.svg"/><Relationship Id="rId19" Type="http://schemas.microsoft.com/office/2007/relationships/hdphoto" Target="../media/hdphoto25.wdp"/><Relationship Id="rId4" Type="http://schemas.openxmlformats.org/officeDocument/2006/relationships/image" Target="../media/image20.svg"/><Relationship Id="rId14" Type="http://schemas.microsoft.com/office/2007/relationships/hdphoto" Target="../media/hdphoto24.wdp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3" Type="http://schemas.openxmlformats.org/officeDocument/2006/relationships/image" Target="../media/image1.png"/><Relationship Id="rId12" Type="http://schemas.openxmlformats.org/officeDocument/2006/relationships/image" Target="../media/image2.svg"/><Relationship Id="rId2" Type="http://schemas.openxmlformats.org/officeDocument/2006/relationships/notesSlide" Target="../notesSlides/notesSlide6.xml"/><Relationship Id="rId16" Type="http://schemas.microsoft.com/office/2007/relationships/hdphoto" Target="../media/hdphoto27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15" Type="http://schemas.openxmlformats.org/officeDocument/2006/relationships/image" Target="../media/image39.png"/><Relationship Id="rId10" Type="http://schemas.openxmlformats.org/officeDocument/2006/relationships/image" Target="../media/image4.svg"/><Relationship Id="rId4" Type="http://schemas.microsoft.com/office/2007/relationships/hdphoto" Target="../media/hdphoto1.wdp"/><Relationship Id="rId14" Type="http://schemas.microsoft.com/office/2007/relationships/hdphoto" Target="../media/hdphoto26.wdp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3.png"/><Relationship Id="rId3" Type="http://schemas.openxmlformats.org/officeDocument/2006/relationships/image" Target="../media/image1.png"/><Relationship Id="rId21" Type="http://schemas.openxmlformats.org/officeDocument/2006/relationships/image" Target="../media/image45.png"/><Relationship Id="rId12" Type="http://schemas.openxmlformats.org/officeDocument/2006/relationships/image" Target="../media/image2.sv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6" Type="http://schemas.microsoft.com/office/2007/relationships/hdphoto" Target="../media/hdphoto29.wdp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24" Type="http://schemas.openxmlformats.org/officeDocument/2006/relationships/image" Target="../media/image47.png"/><Relationship Id="rId15" Type="http://schemas.openxmlformats.org/officeDocument/2006/relationships/image" Target="../media/image41.png"/><Relationship Id="rId23" Type="http://schemas.microsoft.com/office/2007/relationships/hdphoto" Target="../media/hdphoto31.wdp"/><Relationship Id="rId10" Type="http://schemas.openxmlformats.org/officeDocument/2006/relationships/image" Target="../media/image4.svg"/><Relationship Id="rId19" Type="http://schemas.microsoft.com/office/2007/relationships/hdphoto" Target="../media/hdphoto30.wdp"/><Relationship Id="rId4" Type="http://schemas.microsoft.com/office/2007/relationships/hdphoto" Target="../media/hdphoto1.wdp"/><Relationship Id="rId14" Type="http://schemas.microsoft.com/office/2007/relationships/hdphoto" Target="../media/hdphoto28.wdp"/><Relationship Id="rId22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8338292" y="0"/>
            <a:ext cx="4905060" cy="685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562F2A-04FB-4DBC-B134-367822825A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r="78631"/>
          <a:stretch/>
        </p:blipFill>
        <p:spPr>
          <a:xfrm>
            <a:off x="123592" y="152400"/>
            <a:ext cx="1609958" cy="12622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562F2A-04FB-4DBC-B134-367822825A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1551" t="49245"/>
          <a:stretch/>
        </p:blipFill>
        <p:spPr>
          <a:xfrm>
            <a:off x="8880992" y="463559"/>
            <a:ext cx="4159193" cy="45084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08F6205-0EEE-4AE0-99AE-29A01ADD70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651" r="51501" b="-4243"/>
          <a:stretch/>
        </p:blipFill>
        <p:spPr>
          <a:xfrm flipH="1" flipV="1">
            <a:off x="0" y="6462166"/>
            <a:ext cx="3454755" cy="14437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07360" y="2836650"/>
            <a:ext cx="7735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00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МОСЭНЕРГОСБЫТ</a:t>
            </a:r>
            <a:endParaRPr lang="ru-RU" sz="6000" b="1" i="1" dirty="0">
              <a:solidFill>
                <a:srgbClr val="00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Лефорт, жилой комплекс, Россия, Москва, пер. Солдатский — Яндекс Карты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0" r="24348" b="9360"/>
          <a:stretch/>
        </p:blipFill>
        <p:spPr bwMode="auto">
          <a:xfrm>
            <a:off x="8744625" y="914400"/>
            <a:ext cx="4092394" cy="554776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3889612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08F6205-0EEE-4AE0-99AE-29A01ADD7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651" r="35850"/>
          <a:stretch/>
        </p:blipFill>
        <p:spPr>
          <a:xfrm rot="10800000">
            <a:off x="3889612" y="1595430"/>
            <a:ext cx="3159235" cy="9543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6562F2A-04FB-4DBC-B134-367822825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722574" y="126640"/>
            <a:ext cx="2330284" cy="39041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89612" y="417980"/>
            <a:ext cx="581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КОРПОРАТИВНАЯ КУЛЬТУРА</a:t>
            </a:r>
            <a:endParaRPr lang="ru-RU" sz="2800" b="1" i="1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2012" y="211151"/>
            <a:ext cx="3425588" cy="63066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49610" y="1174514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МОЛОДЕЖНЫЙ АКТИВ</a:t>
            </a:r>
            <a:endParaRPr lang="ru-RU" b="1" i="1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t="4726" b="4090"/>
          <a:stretch/>
        </p:blipFill>
        <p:spPr>
          <a:xfrm>
            <a:off x="525923" y="348485"/>
            <a:ext cx="2783945" cy="1880989"/>
          </a:xfrm>
          <a:prstGeom prst="round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94225" y="1855429"/>
            <a:ext cx="7787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Молодёжный актив – молодые работники Общества, участвующие в организации и проведении мероприятий, организованных под эгидой актива в соответствии с молодёжной политикой ПАО «</a:t>
            </a:r>
            <a:r>
              <a:rPr lang="ru-RU" sz="1200" dirty="0" err="1">
                <a:solidFill>
                  <a:srgbClr val="00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</a:t>
            </a:r>
            <a:r>
              <a:rPr lang="ru-RU" sz="1200" dirty="0">
                <a:solidFill>
                  <a:srgbClr val="00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РАО» и представляющие её внутри и за пределами Общества. </a:t>
            </a:r>
            <a:endParaRPr lang="ru-RU" sz="1200" dirty="0" smtClean="0">
              <a:solidFill>
                <a:srgbClr val="00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solidFill>
                  <a:srgbClr val="00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Любой </a:t>
            </a:r>
            <a:r>
              <a:rPr lang="ru-RU" sz="1200" dirty="0">
                <a:solidFill>
                  <a:srgbClr val="00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 Общества в возрасте до 35 лет или с активной жизненной позицией может стать членом молодёжного актива. </a:t>
            </a:r>
            <a:r>
              <a:rPr lang="ru-RU" sz="1200" dirty="0" smtClean="0">
                <a:solidFill>
                  <a:srgbClr val="00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sz="1200" dirty="0">
                <a:solidFill>
                  <a:srgbClr val="00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молодёжного актива реализуется по следующим направлениям работы: 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21625" y="311295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Социально-значимые мероприятия;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 и здоровый образ жизни;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Экология и забота об окружающей среде;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Инновационная и научно-исследовательская деятельность;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органами власти.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49610" y="4683612"/>
            <a:ext cx="7832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время работы молодёжный актив провёл волонтёрские акции «Лапа дружбы», «Добрые крышечки», благотворительные ярмарки- продажи, мероприятия в подшефном центре «Альбатрос». Стал участником спортивных состязаний «Гонка героев», «Московский веломарафон», чемпионат по гребле на лодках «Дракон», а также принял участие в совместных мероприятиях молодёжных советов Правительства Москвы и молодёжных активов Группы. За свою успешную деятельность и вклад в развитие молодёжного движения столицы активисты Общества неоднократно награждались дипломами и грамотами</a:t>
            </a:r>
            <a:endParaRPr lang="ru-RU" sz="1200" dirty="0">
              <a:solidFill>
                <a:srgbClr val="004A83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3" y="4463249"/>
            <a:ext cx="2800239" cy="1868285"/>
          </a:xfrm>
          <a:prstGeom prst="round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4" y="2431406"/>
            <a:ext cx="2800238" cy="186609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602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3889612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08F6205-0EEE-4AE0-99AE-29A01ADD7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651" r="35850"/>
          <a:stretch/>
        </p:blipFill>
        <p:spPr>
          <a:xfrm rot="10800000">
            <a:off x="3889612" y="1595430"/>
            <a:ext cx="3159235" cy="9543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6562F2A-04FB-4DBC-B134-367822825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722574" y="126640"/>
            <a:ext cx="2330284" cy="39041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89612" y="417980"/>
            <a:ext cx="581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КОРПОРАТИВНАЯ КУЛЬТУРА</a:t>
            </a:r>
            <a:endParaRPr lang="ru-RU" sz="2800" b="1" i="1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2013" y="126641"/>
            <a:ext cx="3425588" cy="6423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94225" y="1163547"/>
            <a:ext cx="3744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СПОРТИВНЫЕ МЕРОПРИЯТИЯ</a:t>
            </a:r>
            <a:endParaRPr lang="ru-RU" b="1" i="1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4121625" y="1787580"/>
            <a:ext cx="6663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957263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ведем здоровый образ </a:t>
            </a:r>
            <a:r>
              <a:rPr lang="ru-RU" sz="1400" dirty="0" smtClean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жизни! Присоединяйся </a:t>
            </a:r>
            <a:r>
              <a:rPr lang="ru-RU" sz="1400" dirty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нам!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94225" y="2261452"/>
            <a:ext cx="741020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5750" algn="just" defTabSz="1019175">
              <a:spcBef>
                <a:spcPts val="6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200" b="0" dirty="0" smtClean="0">
                <a:solidFill>
                  <a:srgbClr val="004A83"/>
                </a:solidFill>
                <a:latin typeface="Arial" panose="020B0604020202020204" pitchFamily="34" charset="0"/>
                <a:cs typeface="Arial" pitchFamily="34" charset="0"/>
              </a:rPr>
              <a:t>Мы ежегодно принимаем участие в международном турнире по мини-футболу на Кубок  «</a:t>
            </a:r>
            <a:r>
              <a:rPr lang="ru-RU" sz="1200" b="0" dirty="0" err="1" smtClean="0">
                <a:solidFill>
                  <a:srgbClr val="004A83"/>
                </a:solidFill>
                <a:latin typeface="Arial" pitchFamily="34" charset="0"/>
                <a:cs typeface="Arial" pitchFamily="34" charset="0"/>
              </a:rPr>
              <a:t>Интер</a:t>
            </a:r>
            <a:r>
              <a:rPr lang="ru-RU" sz="1200" b="0" dirty="0" smtClean="0">
                <a:solidFill>
                  <a:srgbClr val="004A83"/>
                </a:solidFill>
                <a:latin typeface="Arial" pitchFamily="34" charset="0"/>
                <a:cs typeface="Arial" pitchFamily="34" charset="0"/>
              </a:rPr>
              <a:t> РАО»</a:t>
            </a:r>
          </a:p>
          <a:p>
            <a:pPr marL="288925" indent="-285750" algn="just" defTabSz="1019175">
              <a:spcBef>
                <a:spcPts val="6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200" b="0" dirty="0" smtClean="0">
                <a:solidFill>
                  <a:srgbClr val="004A83"/>
                </a:solidFill>
                <a:latin typeface="Arial" pitchFamily="34" charset="0"/>
                <a:cs typeface="Arial" pitchFamily="34" charset="0"/>
              </a:rPr>
              <a:t>Команда Общества по мини-футболу проводит еженедельные тренировки</a:t>
            </a:r>
          </a:p>
          <a:p>
            <a:pPr marL="288925" indent="-285750" algn="just" defTabSz="1019175">
              <a:spcBef>
                <a:spcPts val="6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200" b="0" dirty="0" smtClean="0">
                <a:solidFill>
                  <a:srgbClr val="004A83"/>
                </a:solidFill>
                <a:latin typeface="Arial" pitchFamily="34" charset="0"/>
                <a:cs typeface="Arial" pitchFamily="34" charset="0"/>
              </a:rPr>
              <a:t> Команда Общества по волейболу проводит тренировочные занятия 2 раза в неделю</a:t>
            </a:r>
          </a:p>
          <a:p>
            <a:pPr marL="288925" indent="-285750" algn="just" defTabSz="1019175">
              <a:spcBef>
                <a:spcPts val="6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200" b="0" dirty="0" smtClean="0">
                <a:solidFill>
                  <a:srgbClr val="004A83"/>
                </a:solidFill>
                <a:latin typeface="Arial" pitchFamily="34" charset="0"/>
                <a:cs typeface="Arial" pitchFamily="34" charset="0"/>
              </a:rPr>
              <a:t>Сборные команды Общества по волейболу и мини-футболу ежегодно принимают участие в различных спортивных турнирах</a:t>
            </a:r>
          </a:p>
          <a:p>
            <a:pPr marL="288925" indent="-285750" algn="just" defTabSz="1019175">
              <a:spcBef>
                <a:spcPts val="6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200" b="0" dirty="0" smtClean="0">
                <a:solidFill>
                  <a:srgbClr val="004A83"/>
                </a:solidFill>
                <a:latin typeface="Arial" pitchFamily="34" charset="0"/>
                <a:cs typeface="Arial" pitchFamily="34" charset="0"/>
              </a:rPr>
              <a:t>Сборная команда Общества ежегодно принимает участие в зимней и летней Спартакиадах Группы «</a:t>
            </a:r>
            <a:r>
              <a:rPr lang="ru-RU" sz="1200" b="0" dirty="0" err="1" smtClean="0">
                <a:solidFill>
                  <a:srgbClr val="004A83"/>
                </a:solidFill>
                <a:latin typeface="Arial" pitchFamily="34" charset="0"/>
                <a:cs typeface="Arial" pitchFamily="34" charset="0"/>
              </a:rPr>
              <a:t>Интер</a:t>
            </a:r>
            <a:r>
              <a:rPr lang="ru-RU" sz="1200" b="0" dirty="0" smtClean="0">
                <a:solidFill>
                  <a:srgbClr val="004A83"/>
                </a:solidFill>
                <a:latin typeface="Arial" pitchFamily="34" charset="0"/>
                <a:cs typeface="Arial" pitchFamily="34" charset="0"/>
              </a:rPr>
              <a:t>  РАО»</a:t>
            </a:r>
            <a:endParaRPr lang="ru-RU" sz="1200" dirty="0" smtClean="0">
              <a:solidFill>
                <a:srgbClr val="004A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1625" y="4598478"/>
            <a:ext cx="7443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algn="just" defTabSz="1019175">
              <a:buClr>
                <a:srgbClr val="FF6600"/>
              </a:buClr>
              <a:buSzPct val="150000"/>
              <a:defRPr/>
            </a:pPr>
            <a:r>
              <a:rPr lang="ru-RU" sz="1200" dirty="0">
                <a:solidFill>
                  <a:srgbClr val="004A83"/>
                </a:solidFill>
                <a:latin typeface="Arial" pitchFamily="34" charset="0"/>
                <a:cs typeface="Arial" pitchFamily="34" charset="0"/>
              </a:rPr>
              <a:t>В программу зимней спартакиады входят: лыжные гонки, биатлон, хоккей и другие виды спорта. </a:t>
            </a:r>
            <a:endParaRPr lang="ru-RU" sz="1200" dirty="0" smtClean="0">
              <a:solidFill>
                <a:srgbClr val="004A83"/>
              </a:solidFill>
              <a:latin typeface="Arial" pitchFamily="34" charset="0"/>
              <a:cs typeface="Arial" pitchFamily="34" charset="0"/>
            </a:endParaRPr>
          </a:p>
          <a:p>
            <a:pPr marL="3175" algn="just" defTabSz="1019175">
              <a:buClr>
                <a:srgbClr val="FF6600"/>
              </a:buClr>
              <a:buSzPct val="150000"/>
              <a:defRPr/>
            </a:pPr>
            <a:r>
              <a:rPr lang="ru-RU" sz="1200" dirty="0" smtClean="0">
                <a:solidFill>
                  <a:srgbClr val="004A83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dirty="0">
                <a:solidFill>
                  <a:srgbClr val="004A83"/>
                </a:solidFill>
                <a:latin typeface="Arial" pitchFamily="34" charset="0"/>
                <a:cs typeface="Arial" pitchFamily="34" charset="0"/>
              </a:rPr>
              <a:t>программу летней спартакиады входят: волейбол, легкая атлетика, </a:t>
            </a:r>
            <a:r>
              <a:rPr lang="ru-RU" sz="1200" dirty="0" smtClean="0">
                <a:solidFill>
                  <a:srgbClr val="004A83"/>
                </a:solidFill>
                <a:latin typeface="Arial" pitchFamily="34" charset="0"/>
                <a:cs typeface="Arial" pitchFamily="34" charset="0"/>
              </a:rPr>
              <a:t>шахматы и другие виды спорта.</a:t>
            </a:r>
            <a:endParaRPr lang="ru-RU" sz="1200" dirty="0">
              <a:solidFill>
                <a:srgbClr val="004A83"/>
              </a:solidFill>
              <a:latin typeface="Arial" pitchFamily="34" charset="0"/>
              <a:cs typeface="Arial" pitchFamily="34" charset="0"/>
            </a:endParaRPr>
          </a:p>
          <a:p>
            <a:pPr marL="3175" algn="just" defTabSz="1019175">
              <a:spcBef>
                <a:spcPts val="0"/>
              </a:spcBef>
              <a:buClr>
                <a:srgbClr val="FF6600"/>
              </a:buClr>
              <a:buSzPct val="150000"/>
              <a:defRPr/>
            </a:pPr>
            <a:endParaRPr lang="ru-RU" sz="1200" dirty="0">
              <a:solidFill>
                <a:srgbClr val="004A8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6" b="14100"/>
          <a:stretch/>
        </p:blipFill>
        <p:spPr>
          <a:xfrm>
            <a:off x="406665" y="4471840"/>
            <a:ext cx="3112712" cy="1871679"/>
          </a:xfrm>
          <a:prstGeom prst="round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5576" r="11516" b="5992"/>
          <a:stretch/>
        </p:blipFill>
        <p:spPr>
          <a:xfrm>
            <a:off x="406665" y="2453396"/>
            <a:ext cx="3113928" cy="1826500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5" r="13065" b="13083"/>
          <a:stretch/>
        </p:blipFill>
        <p:spPr>
          <a:xfrm>
            <a:off x="406665" y="291711"/>
            <a:ext cx="3112712" cy="196974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3862388" y="-1471612"/>
            <a:ext cx="4467224" cy="12192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08F6205-0EEE-4AE0-99AE-29A01ADD7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651" r="35850"/>
          <a:stretch/>
        </p:blipFill>
        <p:spPr>
          <a:xfrm rot="10800000">
            <a:off x="0" y="618326"/>
            <a:ext cx="4016928" cy="1213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6562F2A-04FB-4DBC-B134-367822825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669411" y="171190"/>
            <a:ext cx="2330284" cy="39041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100627" y="104787"/>
            <a:ext cx="3009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RU" sz="2800" b="1" i="1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7796" y="1045151"/>
            <a:ext cx="70547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57263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 smtClean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ГРИДНЕВ </a:t>
            </a:r>
            <a:r>
              <a:rPr lang="ru-RU" sz="1600" b="1" i="1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</a:t>
            </a:r>
            <a:r>
              <a:rPr lang="ru-RU" sz="1600" b="1" i="1" dirty="0" smtClean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ВАЛЕНТИНОВИЧ</a:t>
            </a:r>
          </a:p>
          <a:p>
            <a:pPr lvl="0" algn="just" defTabSz="957263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 smtClean="0">
                <a:solidFill>
                  <a:srgbClr val="00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СПЕЦИАЛИСТ ОТДЕЛА </a:t>
            </a:r>
            <a:r>
              <a:rPr lang="ru-RU" sz="1600" b="1" i="1" dirty="0" smtClean="0">
                <a:solidFill>
                  <a:srgbClr val="00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r>
              <a:rPr lang="ru-RU" sz="1600" b="1" i="1" dirty="0" smtClean="0">
                <a:solidFill>
                  <a:srgbClr val="00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smtClean="0">
                <a:solidFill>
                  <a:srgbClr val="00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РАЗВИТИЯ ПЕРСОНАЛА</a:t>
            </a:r>
            <a:endParaRPr lang="ru-RU" sz="1600" b="1" i="1" dirty="0" smtClean="0">
              <a:solidFill>
                <a:srgbClr val="F38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ru-RU" sz="1600" b="1" i="1" dirty="0" smtClean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1600" b="1" i="1" dirty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(499) 550-03-33 </a:t>
            </a:r>
            <a:r>
              <a:rPr lang="ru-RU" sz="1600" b="1" i="1" dirty="0" smtClean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36-13</a:t>
            </a:r>
            <a:endParaRPr lang="ru-RU" sz="1600" b="1" i="1" dirty="0">
              <a:solidFill>
                <a:srgbClr val="F38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92349" y="1064843"/>
            <a:ext cx="986831" cy="973424"/>
            <a:chOff x="5145384" y="1839606"/>
            <a:chExt cx="986831" cy="973424"/>
          </a:xfrm>
        </p:grpSpPr>
        <p:sp>
          <p:nvSpPr>
            <p:cNvPr id="48" name="Овал 47"/>
            <p:cNvSpPr/>
            <p:nvPr/>
          </p:nvSpPr>
          <p:spPr>
            <a:xfrm>
              <a:off x="5145384" y="1839606"/>
              <a:ext cx="986831" cy="973424"/>
            </a:xfrm>
            <a:prstGeom prst="ellipse">
              <a:avLst/>
            </a:prstGeom>
            <a:solidFill>
              <a:srgbClr val="F691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Телефон – Бесплатные иконки: технологии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020966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Скругленный прямоугольник 15"/>
          <p:cNvSpPr/>
          <p:nvPr/>
        </p:nvSpPr>
        <p:spPr>
          <a:xfrm rot="5400000">
            <a:off x="4142144" y="-785814"/>
            <a:ext cx="3930412" cy="108204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Самые красивые места в Москве: ТОП-10 с фото и описанием. ▷ Краткий обзор  красивейших мест Москвы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r="7959"/>
          <a:stretch/>
        </p:blipFill>
        <p:spPr bwMode="auto">
          <a:xfrm>
            <a:off x="6656524" y="3245728"/>
            <a:ext cx="4178029" cy="278138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Утверждена Программа развития гидроэнергетики | NORMA.U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08" y="3245728"/>
            <a:ext cx="4149815" cy="278513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3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562F2A-04FB-4DBC-B134-367822825A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r="78631"/>
          <a:stretch/>
        </p:blipFill>
        <p:spPr>
          <a:xfrm>
            <a:off x="3467433" y="696123"/>
            <a:ext cx="1117601" cy="8762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562F2A-04FB-4DBC-B134-367822825A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1551" b="46391"/>
          <a:stretch/>
        </p:blipFill>
        <p:spPr>
          <a:xfrm>
            <a:off x="4429228" y="929400"/>
            <a:ext cx="3578076" cy="4096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9148" y="1627816"/>
            <a:ext cx="80490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F6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 ПОЖАЛОВАТЬ</a:t>
            </a:r>
            <a:endParaRPr lang="ru-RU" sz="6600" b="1" i="1" dirty="0">
              <a:solidFill>
                <a:srgbClr val="F691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4694" y="3573170"/>
            <a:ext cx="84579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НАШУ КОМАНДУ</a:t>
            </a:r>
            <a:endParaRPr lang="ru-RU" sz="6600" b="1" i="1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08F6205-0EEE-4AE0-99AE-29A01ADD70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651" r="51501" b="-4243"/>
          <a:stretch/>
        </p:blipFill>
        <p:spPr>
          <a:xfrm flipH="1" flipV="1">
            <a:off x="0" y="5981904"/>
            <a:ext cx="5606716" cy="23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"/>
          <p:cNvGrpSpPr/>
          <p:nvPr/>
        </p:nvGrpSpPr>
        <p:grpSpPr>
          <a:xfrm>
            <a:off x="670856" y="490671"/>
            <a:ext cx="3780919" cy="3021569"/>
            <a:chOff x="0" y="0"/>
            <a:chExt cx="1918466" cy="1533166"/>
          </a:xfrm>
          <a:solidFill>
            <a:srgbClr val="00477F"/>
          </a:solidFill>
        </p:grpSpPr>
        <p:sp>
          <p:nvSpPr>
            <p:cNvPr id="36" name="Freeform 3"/>
            <p:cNvSpPr/>
            <p:nvPr/>
          </p:nvSpPr>
          <p:spPr>
            <a:xfrm>
              <a:off x="0" y="0"/>
              <a:ext cx="1918466" cy="1533166"/>
            </a:xfrm>
            <a:custGeom>
              <a:avLst/>
              <a:gdLst/>
              <a:ahLst/>
              <a:cxnLst/>
              <a:rect l="l" t="t" r="r" b="b"/>
              <a:pathLst>
                <a:path w="1918466" h="1533166">
                  <a:moveTo>
                    <a:pt x="1794006" y="1533166"/>
                  </a:moveTo>
                  <a:lnTo>
                    <a:pt x="124460" y="1533166"/>
                  </a:lnTo>
                  <a:cubicBezTo>
                    <a:pt x="55880" y="1533166"/>
                    <a:pt x="0" y="1477286"/>
                    <a:pt x="0" y="14087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4006" y="0"/>
                  </a:lnTo>
                  <a:cubicBezTo>
                    <a:pt x="1862587" y="0"/>
                    <a:pt x="1918466" y="55880"/>
                    <a:pt x="1918466" y="124460"/>
                  </a:cubicBezTo>
                  <a:lnTo>
                    <a:pt x="1918466" y="1408706"/>
                  </a:lnTo>
                  <a:cubicBezTo>
                    <a:pt x="1918466" y="1477286"/>
                    <a:pt x="1862587" y="1533166"/>
                    <a:pt x="1794006" y="1533166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7" name="Group 11"/>
          <p:cNvGrpSpPr/>
          <p:nvPr/>
        </p:nvGrpSpPr>
        <p:grpSpPr>
          <a:xfrm>
            <a:off x="4836486" y="490670"/>
            <a:ext cx="6669714" cy="5963680"/>
            <a:chOff x="0" y="0"/>
            <a:chExt cx="3384262" cy="2820548"/>
          </a:xfrm>
        </p:grpSpPr>
        <p:sp>
          <p:nvSpPr>
            <p:cNvPr id="38" name="Freeform 12"/>
            <p:cNvSpPr/>
            <p:nvPr/>
          </p:nvSpPr>
          <p:spPr>
            <a:xfrm>
              <a:off x="0" y="0"/>
              <a:ext cx="3384262" cy="2820548"/>
            </a:xfrm>
            <a:custGeom>
              <a:avLst/>
              <a:gdLst/>
              <a:ahLst/>
              <a:cxnLst/>
              <a:rect l="l" t="t" r="r" b="b"/>
              <a:pathLst>
                <a:path w="3384262" h="2783840">
                  <a:moveTo>
                    <a:pt x="3259802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59802" y="0"/>
                  </a:lnTo>
                  <a:cubicBezTo>
                    <a:pt x="3328382" y="0"/>
                    <a:pt x="3384262" y="55880"/>
                    <a:pt x="3384262" y="124460"/>
                  </a:cubicBezTo>
                  <a:lnTo>
                    <a:pt x="3384262" y="2659380"/>
                  </a:lnTo>
                  <a:cubicBezTo>
                    <a:pt x="3384262" y="2727960"/>
                    <a:pt x="3328382" y="2783840"/>
                    <a:pt x="3259802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8" name="TextBox 47"/>
          <p:cNvSpPr txBox="1"/>
          <p:nvPr/>
        </p:nvSpPr>
        <p:spPr>
          <a:xfrm>
            <a:off x="648580" y="1515066"/>
            <a:ext cx="3873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МОСЭНЕРГОСБЫТ СЕГОДНЯ</a:t>
            </a:r>
            <a:endParaRPr lang="ru-RU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8167749" y="1533283"/>
            <a:ext cx="3222053" cy="1323439"/>
            <a:chOff x="8158224" y="1116542"/>
            <a:chExt cx="3222053" cy="132343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9365783" y="1116542"/>
              <a:ext cx="2014494" cy="1323439"/>
              <a:chOff x="9376482" y="2550695"/>
              <a:chExt cx="2989452" cy="1323439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9376482" y="2550695"/>
                <a:ext cx="298945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i="1" dirty="0" smtClean="0">
                    <a:solidFill>
                      <a:srgbClr val="00488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БОЛЕЕ</a:t>
                </a:r>
              </a:p>
              <a:p>
                <a:r>
                  <a:rPr lang="ru-RU" sz="2000" b="1" i="1" dirty="0" smtClean="0">
                    <a:solidFill>
                      <a:srgbClr val="00488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ТЫС</a:t>
                </a:r>
                <a:r>
                  <a:rPr lang="ru-RU" sz="2400" b="1" i="1" dirty="0" smtClean="0">
                    <a:solidFill>
                      <a:srgbClr val="00488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ru-RU" sz="1100" b="1" i="1" dirty="0" smtClean="0">
                    <a:solidFill>
                      <a:srgbClr val="00488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ОБЪЕКТОВ</a:t>
                </a:r>
              </a:p>
              <a:p>
                <a:r>
                  <a:rPr lang="ru-RU" sz="1100" b="1" i="1" dirty="0" smtClean="0">
                    <a:solidFill>
                      <a:srgbClr val="00488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ПРЕДПРИЯТИЙ И </a:t>
                </a:r>
              </a:p>
              <a:p>
                <a:r>
                  <a:rPr lang="ru-RU" sz="1100" b="1" i="1" dirty="0" smtClean="0">
                    <a:solidFill>
                      <a:srgbClr val="00488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ОРГАНИЗАЦИЙ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376482" y="2761867"/>
                <a:ext cx="177741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i="1" dirty="0" smtClean="0">
                    <a:solidFill>
                      <a:srgbClr val="F6912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370,6</a:t>
                </a:r>
                <a:endParaRPr lang="ru-RU" sz="3200" b="1" i="1" dirty="0">
                  <a:solidFill>
                    <a:srgbClr val="F6912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8158224" y="1155376"/>
              <a:ext cx="986831" cy="973426"/>
              <a:chOff x="8121660" y="3915760"/>
              <a:chExt cx="1249624" cy="1232650"/>
            </a:xfrm>
          </p:grpSpPr>
          <p:sp>
            <p:nvSpPr>
              <p:cNvPr id="51" name="Овал 50"/>
              <p:cNvSpPr/>
              <p:nvPr/>
            </p:nvSpPr>
            <p:spPr>
              <a:xfrm>
                <a:off x="8121660" y="3915760"/>
                <a:ext cx="1249624" cy="1232650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Picture 16" descr="Компания – Бесплатные иконки: бизнес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8379" y="4133992"/>
                <a:ext cx="796186" cy="7961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Группа 10"/>
          <p:cNvGrpSpPr/>
          <p:nvPr/>
        </p:nvGrpSpPr>
        <p:grpSpPr>
          <a:xfrm>
            <a:off x="5203187" y="1515066"/>
            <a:ext cx="3349197" cy="1077218"/>
            <a:chOff x="5193662" y="1098325"/>
            <a:chExt cx="3349197" cy="1077218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328053" y="1098325"/>
              <a:ext cx="2214806" cy="1077218"/>
              <a:chOff x="7470860" y="2464039"/>
              <a:chExt cx="2214806" cy="1077218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7470860" y="2464039"/>
                <a:ext cx="221480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i="1" dirty="0" smtClean="0">
                    <a:solidFill>
                      <a:srgbClr val="00488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СВЫШЕ</a:t>
                </a:r>
              </a:p>
              <a:p>
                <a:r>
                  <a:rPr lang="ru-RU" sz="2000" b="1" i="1" dirty="0" smtClean="0">
                    <a:solidFill>
                      <a:srgbClr val="00488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МЛН </a:t>
                </a:r>
              </a:p>
              <a:p>
                <a:r>
                  <a:rPr lang="ru-RU" sz="1100" b="1" i="1" dirty="0" smtClean="0">
                    <a:solidFill>
                      <a:srgbClr val="00488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БЫТОВЫХ </a:t>
                </a:r>
              </a:p>
              <a:p>
                <a:r>
                  <a:rPr lang="ru-RU" sz="1100" b="1" i="1" dirty="0" smtClean="0">
                    <a:solidFill>
                      <a:srgbClr val="00488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ПОТРЕБИТЕЛЕЙ</a:t>
                </a: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7508169" y="2635903"/>
                <a:ext cx="101157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i="1" dirty="0" smtClean="0">
                    <a:solidFill>
                      <a:srgbClr val="F6912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ru-RU" sz="3600" b="1" i="1" dirty="0">
                  <a:solidFill>
                    <a:srgbClr val="F6912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193662" y="1113287"/>
              <a:ext cx="986831" cy="973424"/>
              <a:chOff x="5239326" y="2595372"/>
              <a:chExt cx="1209783" cy="1193347"/>
            </a:xfrm>
          </p:grpSpPr>
          <p:sp>
            <p:nvSpPr>
              <p:cNvPr id="68" name="Овал 67"/>
              <p:cNvSpPr/>
              <p:nvPr/>
            </p:nvSpPr>
            <p:spPr>
              <a:xfrm>
                <a:off x="5239326" y="2595372"/>
                <a:ext cx="1209783" cy="1193347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9" name="Picture 20" descr="Компьютерные иконки Дом Недвижимость Недвижимость Дом, дом, угол, здание,  текст png | PNGWi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50761" y1="66992" x2="50761" y2="66992"/>
                            <a14:foregroundMark x1="37609" y1="83789" x2="37609" y2="83789"/>
                            <a14:foregroundMark x1="56848" y1="84180" x2="56848" y2="84180"/>
                            <a14:foregroundMark x1="67283" y1="62695" x2="67283" y2="62695"/>
                            <a14:foregroundMark x1="36848" y1="63477" x2="36848" y2="63477"/>
                            <a14:foregroundMark x1="39783" y1="68359" x2="39783" y2="68359"/>
                            <a14:foregroundMark x1="40870" y1="57813" x2="40870" y2="57813"/>
                            <a14:foregroundMark x1="33152" y1="58789" x2="33152" y2="58789"/>
                            <a14:foregroundMark x1="33587" y1="65625" x2="33587" y2="65625"/>
                            <a14:backgroundMark x1="50543" y1="73242" x2="50543" y2="73242"/>
                            <a14:backgroundMark x1="72391" y1="73633" x2="72391" y2="73633"/>
                          </a14:backgroundRemoval>
                        </a14:imgEffect>
                        <a14:imgEffect>
                          <a14:saturation sat="40000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74" t="8804" r="21226" b="7314"/>
              <a:stretch/>
            </p:blipFill>
            <p:spPr bwMode="auto">
              <a:xfrm>
                <a:off x="5420224" y="2768919"/>
                <a:ext cx="842252" cy="829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098" name="Picture 2" descr="Мосэнергосбыт: что это такое, поставщики электроэнергии в Московской  области, когда приходят квитанции, установка счетчиков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0"/>
          <a:stretch/>
        </p:blipFill>
        <p:spPr bwMode="auto">
          <a:xfrm>
            <a:off x="686784" y="3722901"/>
            <a:ext cx="3780919" cy="273144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5203407" y="3109416"/>
            <a:ext cx="2918870" cy="973424"/>
            <a:chOff x="5193882" y="2692675"/>
            <a:chExt cx="2918870" cy="973424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6220444" y="2785377"/>
              <a:ext cx="1892308" cy="707886"/>
              <a:chOff x="6845234" y="2464039"/>
              <a:chExt cx="2049723" cy="707886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7461571" y="2464039"/>
                <a:ext cx="14333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i="1" dirty="0" smtClean="0">
                    <a:solidFill>
                      <a:srgbClr val="00488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РЕГИОН </a:t>
                </a:r>
              </a:p>
              <a:p>
                <a:r>
                  <a:rPr lang="ru-RU" sz="2000" b="1" i="1" dirty="0" smtClean="0">
                    <a:solidFill>
                      <a:srgbClr val="00488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РФ</a:t>
                </a:r>
                <a:endParaRPr lang="ru-RU" sz="1100" b="1" i="1" dirty="0" smtClean="0">
                  <a:solidFill>
                    <a:srgbClr val="00488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6845234" y="2464039"/>
                <a:ext cx="101157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i="1" dirty="0" smtClean="0">
                    <a:solidFill>
                      <a:srgbClr val="F6912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</a:t>
                </a:r>
                <a:endParaRPr lang="ru-RU" sz="3600" b="1" i="1" dirty="0">
                  <a:solidFill>
                    <a:srgbClr val="F6912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5193882" y="2692675"/>
              <a:ext cx="986831" cy="973424"/>
              <a:chOff x="5016444" y="2525556"/>
              <a:chExt cx="986831" cy="973424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5016444" y="2525556"/>
                <a:ext cx="986831" cy="973424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74" name="Picture 2" descr="Компьютерные иконки Карта Дизайн иконок Марсала, значок часов, угол, белый  png | PNGEg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6250" b="89844" l="27556" r="72667">
                            <a14:foregroundMark x1="45111" y1="41016" x2="45111" y2="41016"/>
                          </a14:backgroundRemoval>
                        </a14:imgEffect>
                        <a14:imgEffect>
                          <a14:saturation sat="0"/>
                        </a14:imgEffect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83" r="26502"/>
              <a:stretch/>
            </p:blipFill>
            <p:spPr bwMode="auto">
              <a:xfrm>
                <a:off x="5202879" y="2596557"/>
                <a:ext cx="632925" cy="7577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Группа 13"/>
          <p:cNvGrpSpPr/>
          <p:nvPr/>
        </p:nvGrpSpPr>
        <p:grpSpPr>
          <a:xfrm>
            <a:off x="8156784" y="3109810"/>
            <a:ext cx="3420938" cy="1147638"/>
            <a:chOff x="8147259" y="2693069"/>
            <a:chExt cx="3420938" cy="114763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9211764" y="2775187"/>
              <a:ext cx="2356433" cy="1065520"/>
              <a:chOff x="8345880" y="2253481"/>
              <a:chExt cx="2356433" cy="1065520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8345880" y="2253481"/>
                <a:ext cx="2356433" cy="877163"/>
                <a:chOff x="6745347" y="2465168"/>
                <a:chExt cx="2552456" cy="877163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7802943" y="2465168"/>
                  <a:ext cx="1494860" cy="8771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b="1" i="1" dirty="0" smtClean="0">
                      <a:solidFill>
                        <a:srgbClr val="00488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МЛРД кВт*ч</a:t>
                  </a:r>
                </a:p>
                <a:p>
                  <a:endParaRPr lang="ru-RU" sz="1100" b="1" i="1" dirty="0" smtClean="0">
                    <a:solidFill>
                      <a:srgbClr val="00488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>
                <a:xfrm>
                  <a:off x="6745347" y="2497917"/>
                  <a:ext cx="1325022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3600" b="1" i="1" dirty="0" smtClean="0">
                      <a:solidFill>
                        <a:srgbClr val="F6912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94,7</a:t>
                  </a:r>
                  <a:endParaRPr lang="ru-RU" sz="3600" b="1" i="1" dirty="0">
                    <a:solidFill>
                      <a:srgbClr val="F6912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" name="Прямоугольник 1"/>
              <p:cNvSpPr/>
              <p:nvPr/>
            </p:nvSpPr>
            <p:spPr>
              <a:xfrm>
                <a:off x="8349598" y="2888114"/>
                <a:ext cx="20170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b="1" i="1" dirty="0" smtClean="0">
                    <a:solidFill>
                      <a:srgbClr val="00488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ГОДОВОЙ ОБЪЕМ РЕАЛИЗУЕМОЙ ЭНЕРГИИ</a:t>
                </a:r>
                <a:endParaRPr lang="ru-RU" sz="1100" dirty="0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8147259" y="2693069"/>
              <a:ext cx="986831" cy="973424"/>
              <a:chOff x="8085262" y="2541014"/>
              <a:chExt cx="986831" cy="973424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8085262" y="2541014"/>
                <a:ext cx="986831" cy="973424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78" name="Picture 6" descr="Электричество Электроэнергия Компьютерные Иконы Передающая вышка, энергия,  угол, логотип, возобновляемые источники энергии png | PNGWi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25435" r="74457"/>
                        </a14:imgEffect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27" r="24378"/>
              <a:stretch/>
            </p:blipFill>
            <p:spPr bwMode="auto">
              <a:xfrm>
                <a:off x="8243113" y="2640252"/>
                <a:ext cx="671128" cy="729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" name="Группа 14"/>
          <p:cNvGrpSpPr/>
          <p:nvPr/>
        </p:nvGrpSpPr>
        <p:grpSpPr>
          <a:xfrm>
            <a:off x="5201222" y="4676676"/>
            <a:ext cx="3987630" cy="973424"/>
            <a:chOff x="5191697" y="4259935"/>
            <a:chExt cx="3987630" cy="973424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6220445" y="4280651"/>
              <a:ext cx="2958882" cy="952708"/>
              <a:chOff x="8076621" y="2366293"/>
              <a:chExt cx="2958882" cy="952708"/>
            </a:xfrm>
          </p:grpSpPr>
          <p:grpSp>
            <p:nvGrpSpPr>
              <p:cNvPr id="55" name="Группа 54"/>
              <p:cNvGrpSpPr/>
              <p:nvPr/>
            </p:nvGrpSpPr>
            <p:grpSpPr>
              <a:xfrm>
                <a:off x="8076621" y="2366293"/>
                <a:ext cx="2073789" cy="703738"/>
                <a:chOff x="6453690" y="2577980"/>
                <a:chExt cx="2246300" cy="703738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7205130" y="2712331"/>
                  <a:ext cx="1494860" cy="5693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b="1" i="1" dirty="0" smtClean="0">
                      <a:solidFill>
                        <a:srgbClr val="00488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ТЫС.</a:t>
                  </a:r>
                </a:p>
                <a:p>
                  <a:endParaRPr lang="ru-RU" sz="1100" b="1" i="1" dirty="0" smtClean="0">
                    <a:solidFill>
                      <a:srgbClr val="00488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Прямоугольник 57"/>
                <p:cNvSpPr/>
                <p:nvPr/>
              </p:nvSpPr>
              <p:spPr>
                <a:xfrm>
                  <a:off x="6453690" y="2577980"/>
                  <a:ext cx="1325022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3600" b="1" i="1" dirty="0" smtClean="0">
                      <a:solidFill>
                        <a:srgbClr val="F6912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3,8</a:t>
                  </a:r>
                  <a:endParaRPr lang="ru-RU" sz="3600" b="1" i="1" dirty="0">
                    <a:solidFill>
                      <a:srgbClr val="F6912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6" name="Прямоугольник 55"/>
              <p:cNvSpPr/>
              <p:nvPr/>
            </p:nvSpPr>
            <p:spPr>
              <a:xfrm>
                <a:off x="8349598" y="2888114"/>
                <a:ext cx="268590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b="1" i="1" dirty="0" smtClean="0">
                    <a:solidFill>
                      <a:srgbClr val="00488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ВЫСОКОКВАЛИФИЦИРОВАННЫХ СОТРУДНИКОВ</a:t>
                </a:r>
                <a:endParaRPr lang="ru-RU" sz="1100" dirty="0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5191697" y="4259935"/>
              <a:ext cx="986831" cy="973424"/>
              <a:chOff x="5247008" y="4065045"/>
              <a:chExt cx="986831" cy="973424"/>
            </a:xfrm>
          </p:grpSpPr>
          <p:sp>
            <p:nvSpPr>
              <p:cNvPr id="52" name="Овал 51"/>
              <p:cNvSpPr/>
              <p:nvPr/>
            </p:nvSpPr>
            <p:spPr>
              <a:xfrm>
                <a:off x="5247008" y="4065045"/>
                <a:ext cx="986831" cy="973424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7" name="Picture 14" descr="Pro member icon Royalty Free Vector Image - VectorStock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6852" b="75278" l="26500" r="73100">
                            <a14:foregroundMark x1="42900" y1="64722" x2="42900" y2="64722"/>
                            <a14:foregroundMark x1="61700" y1="63889" x2="61700" y2="63889"/>
                            <a14:foregroundMark x1="61600" y1="63056" x2="58000" y2="65093"/>
                            <a14:foregroundMark x1="62500" y1="61111" x2="56000" y2="65741"/>
                            <a14:foregroundMark x1="57800" y1="73056" x2="57800" y2="73056"/>
                            <a14:foregroundMark x1="68500" y1="68889" x2="68500" y2="68889"/>
                            <a14:foregroundMark x1="63100" y1="56759" x2="63100" y2="56759"/>
                            <a14:foregroundMark x1="62900" y1="55556" x2="62900" y2="55556"/>
                            <a14:foregroundMark x1="62900" y1="54722" x2="62900" y2="54722"/>
                          </a14:backgroundRemoval>
                        </a14:imgEffect>
                        <a14:imgEffect>
                          <a14:brightnessContrast bright="9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19" t="16919" r="25948" b="23863"/>
              <a:stretch/>
            </p:blipFill>
            <p:spPr bwMode="auto">
              <a:xfrm>
                <a:off x="5467279" y="4185786"/>
                <a:ext cx="546288" cy="731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6562F2A-04FB-4DBC-B134-367822825A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032522" y="661663"/>
            <a:ext cx="2330284" cy="3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9011" y="596607"/>
            <a:ext cx="11421687" cy="5873157"/>
            <a:chOff x="0" y="0"/>
            <a:chExt cx="5490351" cy="20394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39427"/>
            </a:xfrm>
            <a:custGeom>
              <a:avLst/>
              <a:gdLst/>
              <a:ahLst/>
              <a:cxnLst/>
              <a:rect l="l" t="t" r="r" b="b"/>
              <a:pathLst>
                <a:path w="5490351" h="2039427">
                  <a:moveTo>
                    <a:pt x="5365891" y="2039427"/>
                  </a:moveTo>
                  <a:lnTo>
                    <a:pt x="124460" y="2039427"/>
                  </a:lnTo>
                  <a:cubicBezTo>
                    <a:pt x="55880" y="2039427"/>
                    <a:pt x="0" y="1983547"/>
                    <a:pt x="0" y="19149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4967"/>
                  </a:lnTo>
                  <a:cubicBezTo>
                    <a:pt x="5490351" y="1983547"/>
                    <a:pt x="5434471" y="2039427"/>
                    <a:pt x="5365891" y="20394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99011" y="558210"/>
            <a:ext cx="11421687" cy="687791"/>
            <a:chOff x="0" y="0"/>
            <a:chExt cx="10389482" cy="660400"/>
          </a:xfrm>
          <a:solidFill>
            <a:srgbClr val="004A83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10389482" cy="660400"/>
            </a:xfrm>
            <a:custGeom>
              <a:avLst/>
              <a:gdLst/>
              <a:ahLst/>
              <a:cxnLst/>
              <a:rect l="l" t="t" r="r" b="b"/>
              <a:pathLst>
                <a:path w="10389482" h="660400">
                  <a:moveTo>
                    <a:pt x="1026502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535940"/>
                  </a:lnTo>
                  <a:cubicBezTo>
                    <a:pt x="10389482" y="604520"/>
                    <a:pt x="10333603" y="660400"/>
                    <a:pt x="10265022" y="66040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0" name="TextBox 19"/>
          <p:cNvSpPr txBox="1"/>
          <p:nvPr/>
        </p:nvSpPr>
        <p:spPr>
          <a:xfrm>
            <a:off x="718994" y="623780"/>
            <a:ext cx="8316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 МОСЭНЕРГОСБЫТ ВХОДЯТ</a:t>
            </a:r>
            <a:endParaRPr lang="ru-RU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6562F2A-04FB-4DBC-B134-367822825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685666" y="69431"/>
            <a:ext cx="2330284" cy="39041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708F6205-0EEE-4AE0-99AE-29A01ADD70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651" r="51501" b="-4243"/>
          <a:stretch/>
        </p:blipFill>
        <p:spPr>
          <a:xfrm flipH="1" flipV="1">
            <a:off x="0" y="6462166"/>
            <a:ext cx="3454755" cy="144379"/>
          </a:xfrm>
          <a:prstGeom prst="rect">
            <a:avLst/>
          </a:prstGeom>
        </p:spPr>
      </p:pic>
      <p:pic>
        <p:nvPicPr>
          <p:cNvPr id="4100" name="Picture 4" descr="КАРТА ИКОНКА — Булгаково Life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7418"/>
          <a:stretch/>
        </p:blipFill>
        <p:spPr bwMode="auto">
          <a:xfrm>
            <a:off x="714586" y="1869268"/>
            <a:ext cx="4223425" cy="295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5527164" y="1464912"/>
            <a:ext cx="3600687" cy="703966"/>
            <a:chOff x="5527164" y="1464912"/>
            <a:chExt cx="3600687" cy="70396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435179" y="1661723"/>
              <a:ext cx="2692672" cy="310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725"/>
                </a:lnSpc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ru-RU" sz="1600" dirty="0" smtClean="0">
                  <a:solidFill>
                    <a:srgbClr val="0034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Отделений </a:t>
              </a:r>
              <a:r>
                <a:rPr lang="ru-RU" sz="1600" dirty="0">
                  <a:solidFill>
                    <a:srgbClr val="0034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600" dirty="0" smtClean="0">
                  <a:solidFill>
                    <a:srgbClr val="0034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Москве</a:t>
              </a:r>
              <a:endParaRPr lang="ru-RU" sz="1400" dirty="0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5527164" y="1464912"/>
              <a:ext cx="713662" cy="703966"/>
              <a:chOff x="5293700" y="2546898"/>
              <a:chExt cx="713662" cy="703966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5293700" y="2546898"/>
                <a:ext cx="713662" cy="703966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314445" y="2575715"/>
                <a:ext cx="67217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47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endParaRPr lang="ru-RU" sz="3600" dirty="0">
                  <a:solidFill>
                    <a:srgbClr val="00477F"/>
                  </a:solidFill>
                </a:endParaRPr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5527164" y="2376650"/>
            <a:ext cx="6099180" cy="703966"/>
            <a:chOff x="5527164" y="2376650"/>
            <a:chExt cx="6099180" cy="70396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527164" y="2376650"/>
              <a:ext cx="713662" cy="703966"/>
              <a:chOff x="5293700" y="2546898"/>
              <a:chExt cx="713662" cy="703966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5293700" y="2546898"/>
                <a:ext cx="713662" cy="703966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5293700" y="2575715"/>
                <a:ext cx="69762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b="1" dirty="0">
                    <a:solidFill>
                      <a:srgbClr val="0047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endParaRPr lang="ru-RU" sz="3600" dirty="0">
                  <a:solidFill>
                    <a:srgbClr val="00477F"/>
                  </a:solidFill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6435179" y="2538370"/>
              <a:ext cx="5191165" cy="3103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ts val="1725"/>
                </a:lnSpc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ru-RU" sz="1600" dirty="0">
                  <a:solidFill>
                    <a:srgbClr val="0034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Территориальных отделений в Московской </a:t>
              </a:r>
              <a:r>
                <a:rPr lang="ru-RU" sz="1600" dirty="0" smtClean="0">
                  <a:solidFill>
                    <a:srgbClr val="0034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lang="ru-RU" sz="1600" dirty="0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519146" y="5267194"/>
            <a:ext cx="5787756" cy="703966"/>
            <a:chOff x="5519146" y="5267194"/>
            <a:chExt cx="5787756" cy="70396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5519146" y="5267194"/>
              <a:ext cx="713662" cy="703966"/>
              <a:chOff x="5942900" y="2992726"/>
              <a:chExt cx="713662" cy="703966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942900" y="2992726"/>
                <a:ext cx="713662" cy="703966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102" name="Picture 6" descr="Оператор колл центра – Бесплатные иконки: люди"/>
              <p:cNvPicPr>
                <a:picLocks noChangeAspect="1" noChangeArrowheads="1"/>
              </p:cNvPicPr>
              <p:nvPr/>
            </p:nvPicPr>
            <p:blipFill>
              <a:blip r:embed="rId1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2699" y="3063522"/>
                <a:ext cx="494063" cy="494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Прямоугольник 9"/>
            <p:cNvSpPr/>
            <p:nvPr/>
          </p:nvSpPr>
          <p:spPr>
            <a:xfrm>
              <a:off x="6434543" y="5429850"/>
              <a:ext cx="4872359" cy="3103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ts val="1725"/>
                </a:lnSpc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ru-RU" sz="1600" dirty="0">
                  <a:solidFill>
                    <a:srgbClr val="0034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Филиал «Центр дистанционного обслуживания</a:t>
              </a:r>
              <a:r>
                <a:rPr lang="ru-RU" sz="1600" dirty="0" smtClean="0">
                  <a:solidFill>
                    <a:srgbClr val="0034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endParaRPr lang="ru-RU" sz="1600" dirty="0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520931" y="4313266"/>
            <a:ext cx="5703128" cy="703966"/>
            <a:chOff x="5520931" y="4313266"/>
            <a:chExt cx="5703128" cy="70396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434543" y="4510078"/>
              <a:ext cx="4789516" cy="3103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ts val="1725"/>
                </a:lnSpc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ru-RU" sz="1600" dirty="0">
                  <a:solidFill>
                    <a:srgbClr val="0034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Филиал «Мосэнергосбыт – Технический центр</a:t>
              </a:r>
              <a:r>
                <a:rPr lang="ru-RU" sz="1600" dirty="0" smtClean="0">
                  <a:solidFill>
                    <a:srgbClr val="0034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endParaRPr lang="ru-RU" sz="1600" dirty="0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5520931" y="4313266"/>
              <a:ext cx="713662" cy="703966"/>
              <a:chOff x="5589536" y="4126215"/>
              <a:chExt cx="713662" cy="703966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5589536" y="4126215"/>
                <a:ext cx="713662" cy="703966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104" name="Picture 8" descr="Служба поддержки Техническая поддержка Иконки компьютеров Сервисная служба  Переносная сетевая графика, значок работы, сервис, логотип, другие png |  PNGWi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99780" l="0" r="100000">
                            <a14:foregroundMark x1="63913" y1="65093" x2="63913" y2="6509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5995" y="4217032"/>
                <a:ext cx="527492" cy="52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" name="Группа 24"/>
          <p:cNvGrpSpPr/>
          <p:nvPr/>
        </p:nvGrpSpPr>
        <p:grpSpPr>
          <a:xfrm>
            <a:off x="5519146" y="3331507"/>
            <a:ext cx="5769323" cy="703966"/>
            <a:chOff x="5519146" y="3331507"/>
            <a:chExt cx="5769323" cy="70396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434543" y="3509313"/>
              <a:ext cx="4853926" cy="310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725"/>
                </a:lnSpc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ru-RU" sz="1600" dirty="0">
                  <a:solidFill>
                    <a:srgbClr val="0034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 обслуживания крупных </a:t>
              </a:r>
              <a:r>
                <a:rPr lang="ru-RU" sz="1600" dirty="0" smtClean="0">
                  <a:solidFill>
                    <a:srgbClr val="0034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клиентов</a:t>
              </a:r>
              <a:endParaRPr lang="ru-RU" sz="1600" dirty="0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5519146" y="3331507"/>
              <a:ext cx="713662" cy="703966"/>
              <a:chOff x="5846656" y="3367025"/>
              <a:chExt cx="713662" cy="703966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5846656" y="3367025"/>
                <a:ext cx="713662" cy="703966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106" name="Picture 10" descr="Компьютерные Иконки, Клиенты, другие, цвет, обои для рабочего стола png |  PNGWi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0" b="99419" l="0" r="99674">
                            <a14:foregroundMark x1="22065" y1="15233" x2="22065" y2="15233"/>
                            <a14:foregroundMark x1="54022" y1="43953" x2="54022" y2="43953"/>
                            <a14:foregroundMark x1="76522" y1="15233" x2="76522" y2="15233"/>
                            <a14:foregroundMark x1="40978" y1="78837" x2="40978" y2="7883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3291" y="3508750"/>
                <a:ext cx="500391" cy="4677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919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840070" y="588602"/>
            <a:ext cx="3994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i="1" dirty="0">
              <a:solidFill>
                <a:srgbClr val="F691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40070" y="1485788"/>
            <a:ext cx="389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6562F2A-04FB-4DBC-B134-367822825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669411" y="171190"/>
            <a:ext cx="2330284" cy="39041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5059" y="49977"/>
            <a:ext cx="5160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</a:t>
            </a:r>
            <a:endParaRPr lang="ru-RU" sz="2000" b="1" i="1" dirty="0">
              <a:solidFill>
                <a:srgbClr val="F38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08F6205-0EEE-4AE0-99AE-29A01ADD70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651" r="51501" b="-4243"/>
          <a:stretch/>
        </p:blipFill>
        <p:spPr>
          <a:xfrm flipH="1" flipV="1">
            <a:off x="0" y="434549"/>
            <a:ext cx="3454755" cy="14437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44214" y="598871"/>
            <a:ext cx="9630700" cy="1557392"/>
            <a:chOff x="371992" y="895550"/>
            <a:chExt cx="9630700" cy="1557392"/>
          </a:xfrm>
        </p:grpSpPr>
        <p:sp>
          <p:nvSpPr>
            <p:cNvPr id="30" name="TextBox 29"/>
            <p:cNvSpPr txBox="1"/>
            <p:nvPr/>
          </p:nvSpPr>
          <p:spPr>
            <a:xfrm>
              <a:off x="382684" y="895550"/>
              <a:ext cx="589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ru-RU" sz="2400" b="1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985089" y="967784"/>
              <a:ext cx="42907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spc="-30" dirty="0">
                  <a:solidFill>
                    <a:srgbClr val="00477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Выполнение функций гарантирующего поставщика</a:t>
              </a:r>
              <a:endParaRPr lang="ru-RU" sz="1400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976185" y="1307636"/>
              <a:ext cx="67373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spc="-30" dirty="0">
                  <a:solidFill>
                    <a:srgbClr val="00477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Покупка </a:t>
              </a:r>
              <a:r>
                <a:rPr lang="ru-RU" sz="1400" spc="-30" dirty="0" smtClean="0">
                  <a:solidFill>
                    <a:srgbClr val="00477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и реализация (продажа) электроэнергии </a:t>
              </a:r>
              <a:r>
                <a:rPr lang="ru-RU" sz="1400" spc="-30" dirty="0">
                  <a:solidFill>
                    <a:srgbClr val="00477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на оптовом и розничных рынках</a:t>
              </a:r>
              <a:endParaRPr lang="ru-RU" sz="14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52384" y="1627008"/>
              <a:ext cx="85699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spc="-30" dirty="0">
                  <a:solidFill>
                    <a:srgbClr val="00477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Диагностика, эксплуатация, ремонт, замена и проверка средств измерений и учёта электрической энергии</a:t>
              </a:r>
              <a:endParaRPr lang="ru-RU" sz="1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35597" y="2105570"/>
              <a:ext cx="9067095" cy="310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725"/>
                </a:lnSpc>
                <a:spcBef>
                  <a:spcPts val="1200"/>
                </a:spcBef>
                <a:spcAft>
                  <a:spcPts val="525"/>
                </a:spcAft>
                <a:buSzPts val="1000"/>
                <a:tabLst>
                  <a:tab pos="457200" algn="l"/>
                </a:tabLst>
              </a:pPr>
              <a:r>
                <a:rPr lang="ru-RU" sz="1400" spc="-30" dirty="0">
                  <a:solidFill>
                    <a:srgbClr val="00477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Оказание услуг третьим лицам, в том числе по сбору платежей за отпускаемые товары и услуги;</a:t>
              </a:r>
              <a:endParaRPr lang="ru-RU" sz="1400" dirty="0">
                <a:solidFill>
                  <a:srgbClr val="00477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6267" y="1232976"/>
              <a:ext cx="593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ru-RU" sz="2400" b="1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2684" y="1596611"/>
              <a:ext cx="593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ru-RU" sz="2400" b="1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1992" y="1991277"/>
              <a:ext cx="5855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ru-RU" sz="2400" b="1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31984" y="2149291"/>
            <a:ext cx="3322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ФИЗИЧЕСКИЕ ЛИЦА</a:t>
            </a:r>
            <a:endParaRPr lang="ru-RU" sz="2000" b="1" i="1" dirty="0">
              <a:solidFill>
                <a:srgbClr val="F38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08F6205-0EEE-4AE0-99AE-29A01ADD70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651" r="51501" b="-4243"/>
          <a:stretch/>
        </p:blipFill>
        <p:spPr>
          <a:xfrm flipH="1" flipV="1">
            <a:off x="-3075" y="2527978"/>
            <a:ext cx="3454755" cy="144379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331984" y="2777115"/>
            <a:ext cx="4757705" cy="588593"/>
            <a:chOff x="330966" y="3109392"/>
            <a:chExt cx="4757705" cy="588593"/>
          </a:xfrm>
        </p:grpSpPr>
        <p:sp>
          <p:nvSpPr>
            <p:cNvPr id="36" name="TextBox 35"/>
            <p:cNvSpPr txBox="1"/>
            <p:nvPr/>
          </p:nvSpPr>
          <p:spPr>
            <a:xfrm>
              <a:off x="1128407" y="3249799"/>
              <a:ext cx="3960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Электромонтажные и строительные работы</a:t>
              </a:r>
              <a:endParaRPr lang="ru-RU" sz="14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30966" y="3109392"/>
              <a:ext cx="596700" cy="588593"/>
              <a:chOff x="968278" y="4112009"/>
              <a:chExt cx="713662" cy="703966"/>
            </a:xfrm>
          </p:grpSpPr>
          <p:sp>
            <p:nvSpPr>
              <p:cNvPr id="42" name="Овал 41"/>
              <p:cNvSpPr/>
              <p:nvPr/>
            </p:nvSpPr>
            <p:spPr>
              <a:xfrm>
                <a:off x="968278" y="4112009"/>
                <a:ext cx="713662" cy="703966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50" name="Picture 2" descr="установка электромонтаж иконки Иллюстрация вектора - иллюстрации  насчитывающей автоматическое, электричество: 226213843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3125" b="87125" l="11875" r="86875">
                            <a14:foregroundMark x1="36375" y1="69750" x2="36375" y2="69750"/>
                            <a14:foregroundMark x1="40000" y1="41875" x2="40000" y2="41875"/>
                            <a14:foregroundMark x1="65375" y1="38875" x2="65375" y2="38875"/>
                            <a14:foregroundMark x1="68375" y1="41625" x2="68375" y2="41625"/>
                            <a14:foregroundMark x1="64875" y1="45375" x2="64875" y2="45375"/>
                            <a14:foregroundMark x1="62750" y1="42125" x2="62750" y2="42125"/>
                            <a14:foregroundMark x1="48500" y1="75875" x2="48500" y2="7587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48" t="13004" r="12608" b="12128"/>
              <a:stretch/>
            </p:blipFill>
            <p:spPr bwMode="auto">
              <a:xfrm>
                <a:off x="1111942" y="4204340"/>
                <a:ext cx="522775" cy="521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2" name="Группа 51"/>
          <p:cNvGrpSpPr/>
          <p:nvPr/>
        </p:nvGrpSpPr>
        <p:grpSpPr>
          <a:xfrm>
            <a:off x="5290430" y="2777113"/>
            <a:ext cx="2286437" cy="588593"/>
            <a:chOff x="341676" y="3851609"/>
            <a:chExt cx="2286437" cy="588593"/>
          </a:xfrm>
        </p:grpSpPr>
        <p:sp>
          <p:nvSpPr>
            <p:cNvPr id="37" name="TextBox 36"/>
            <p:cNvSpPr txBox="1"/>
            <p:nvPr/>
          </p:nvSpPr>
          <p:spPr>
            <a:xfrm>
              <a:off x="1128407" y="3987566"/>
              <a:ext cx="14997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Ремонт квартир</a:t>
              </a:r>
              <a:endParaRPr lang="ru-RU" sz="14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341676" y="3851609"/>
              <a:ext cx="596700" cy="588593"/>
              <a:chOff x="338333" y="3815995"/>
              <a:chExt cx="596700" cy="588593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338333" y="3815995"/>
                <a:ext cx="596700" cy="588593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52" name="Picture 4" descr="Ремонт дома Tool Logo Компьютерные иконки, дом, угол, здание, текст png |  PNGWing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2344" b="98828" l="21196" r="77935">
                            <a14:foregroundMark x1="46522" y1="37891" x2="46522" y2="37891"/>
                            <a14:foregroundMark x1="50870" y1="31641" x2="50870" y2="31641"/>
                            <a14:foregroundMark x1="37391" y1="17578" x2="37391" y2="17578"/>
                            <a14:foregroundMark x1="48261" y1="73633" x2="48261" y2="73633"/>
                            <a14:foregroundMark x1="51848" y1="72461" x2="51848" y2="72461"/>
                            <a14:foregroundMark x1="57283" y1="72070" x2="57283" y2="72070"/>
                            <a14:foregroundMark x1="43043" y1="64844" x2="43043" y2="64844"/>
                            <a14:foregroundMark x1="44891" y1="69727" x2="44891" y2="69727"/>
                            <a14:foregroundMark x1="44022" y1="75586" x2="44022" y2="75586"/>
                            <a14:foregroundMark x1="43043" y1="80859" x2="43043" y2="80859"/>
                            <a14:backgroundMark x1="46304" y1="87695" x2="46304" y2="8769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68" r="21340"/>
              <a:stretch/>
            </p:blipFill>
            <p:spPr bwMode="auto">
              <a:xfrm>
                <a:off x="396624" y="3870825"/>
                <a:ext cx="502158" cy="486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3" name="Группа 52"/>
          <p:cNvGrpSpPr/>
          <p:nvPr/>
        </p:nvGrpSpPr>
        <p:grpSpPr>
          <a:xfrm>
            <a:off x="8294221" y="2781116"/>
            <a:ext cx="3554868" cy="588593"/>
            <a:chOff x="349353" y="4627634"/>
            <a:chExt cx="3554868" cy="588593"/>
          </a:xfrm>
        </p:grpSpPr>
        <p:sp>
          <p:nvSpPr>
            <p:cNvPr id="40" name="TextBox 39"/>
            <p:cNvSpPr txBox="1"/>
            <p:nvPr/>
          </p:nvSpPr>
          <p:spPr>
            <a:xfrm>
              <a:off x="1106005" y="4786576"/>
              <a:ext cx="2798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Умные климатические системы</a:t>
              </a:r>
              <a:endParaRPr lang="ru-RU" sz="14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8" name="Группа 47"/>
            <p:cNvGrpSpPr/>
            <p:nvPr/>
          </p:nvGrpSpPr>
          <p:grpSpPr>
            <a:xfrm>
              <a:off x="349353" y="4627634"/>
              <a:ext cx="596700" cy="588593"/>
              <a:chOff x="330966" y="4530606"/>
              <a:chExt cx="596700" cy="588593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330966" y="4530606"/>
                <a:ext cx="596700" cy="588593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54" name="Picture 6" descr="Кондиционер – Бесплатные иконки: технологии"/>
              <p:cNvPicPr>
                <a:picLocks noChangeAspect="1" noChangeArrowheads="1"/>
              </p:cNvPicPr>
              <p:nvPr/>
            </p:nvPicPr>
            <p:blipFill>
              <a:blip r:embed="rId17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343" y="4627634"/>
                <a:ext cx="437688" cy="437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Группа 53"/>
          <p:cNvGrpSpPr/>
          <p:nvPr/>
        </p:nvGrpSpPr>
        <p:grpSpPr>
          <a:xfrm>
            <a:off x="331984" y="3466852"/>
            <a:ext cx="2950589" cy="588593"/>
            <a:chOff x="355121" y="5369851"/>
            <a:chExt cx="2950589" cy="588593"/>
          </a:xfrm>
        </p:grpSpPr>
        <p:sp>
          <p:nvSpPr>
            <p:cNvPr id="38" name="TextBox 37"/>
            <p:cNvSpPr txBox="1"/>
            <p:nvPr/>
          </p:nvSpPr>
          <p:spPr>
            <a:xfrm>
              <a:off x="1106005" y="5510258"/>
              <a:ext cx="21997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Сантехнические работы</a:t>
              </a:r>
              <a:endParaRPr lang="ru-RU" sz="14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355121" y="5369851"/>
              <a:ext cx="596700" cy="588593"/>
              <a:chOff x="330966" y="5951820"/>
              <a:chExt cx="596700" cy="588593"/>
            </a:xfrm>
          </p:grpSpPr>
          <p:sp>
            <p:nvSpPr>
              <p:cNvPr id="47" name="Овал 46"/>
              <p:cNvSpPr/>
              <p:nvPr/>
            </p:nvSpPr>
            <p:spPr>
              <a:xfrm>
                <a:off x="330966" y="5951820"/>
                <a:ext cx="596700" cy="588593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58" name="Picture 10" descr="Сантехника логотип (78 фото) » Рисунки для срисовки и не только"/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250" b="100000" l="12500" r="85435">
                            <a14:foregroundMark x1="30326" y1="18750" x2="30326" y2="18750"/>
                            <a14:foregroundMark x1="30870" y1="61500" x2="30870" y2="61500"/>
                          </a14:backgroundRemoval>
                        </a14:imgEffect>
                        <a14:imgEffect>
                          <a14:brightnessContrast bright="-5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52" r="14587"/>
              <a:stretch/>
            </p:blipFill>
            <p:spPr bwMode="auto">
              <a:xfrm>
                <a:off x="434173" y="5992671"/>
                <a:ext cx="427059" cy="5068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3" name="TextBox 62"/>
          <p:cNvSpPr txBox="1"/>
          <p:nvPr/>
        </p:nvSpPr>
        <p:spPr>
          <a:xfrm>
            <a:off x="331984" y="4084898"/>
            <a:ext cx="385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ЮРИДИЧЕСКИЕ ЛИЦА</a:t>
            </a:r>
            <a:endParaRPr lang="ru-RU" sz="2000" b="1" i="1" dirty="0">
              <a:solidFill>
                <a:srgbClr val="F38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708F6205-0EEE-4AE0-99AE-29A01ADD70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651" r="51501" b="-4243"/>
          <a:stretch/>
        </p:blipFill>
        <p:spPr>
          <a:xfrm flipH="1" flipV="1">
            <a:off x="-3075" y="4501277"/>
            <a:ext cx="3454755" cy="144379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344214" y="4717538"/>
            <a:ext cx="4757705" cy="588593"/>
            <a:chOff x="330966" y="3109392"/>
            <a:chExt cx="4757705" cy="588593"/>
          </a:xfrm>
        </p:grpSpPr>
        <p:sp>
          <p:nvSpPr>
            <p:cNvPr id="66" name="TextBox 65"/>
            <p:cNvSpPr txBox="1"/>
            <p:nvPr/>
          </p:nvSpPr>
          <p:spPr>
            <a:xfrm>
              <a:off x="1128407" y="3249799"/>
              <a:ext cx="3960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Внутренние системы электроснабжения</a:t>
              </a:r>
              <a:endParaRPr lang="ru-RU" sz="14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330966" y="3109392"/>
              <a:ext cx="596700" cy="588593"/>
              <a:chOff x="968278" y="4112009"/>
              <a:chExt cx="713662" cy="703966"/>
            </a:xfrm>
          </p:grpSpPr>
          <p:sp>
            <p:nvSpPr>
              <p:cNvPr id="68" name="Овал 67"/>
              <p:cNvSpPr/>
              <p:nvPr/>
            </p:nvSpPr>
            <p:spPr>
              <a:xfrm>
                <a:off x="968278" y="4112009"/>
                <a:ext cx="713662" cy="703966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9" name="Picture 2" descr="установка электромонтаж иконки Иллюстрация вектора - иллюстрации  насчитывающей автоматическое, электричество: 226213843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3125" b="87125" l="11875" r="86875">
                            <a14:foregroundMark x1="36375" y1="69750" x2="36375" y2="69750"/>
                            <a14:foregroundMark x1="40000" y1="41875" x2="40000" y2="41875"/>
                            <a14:foregroundMark x1="65375" y1="38875" x2="65375" y2="38875"/>
                            <a14:foregroundMark x1="68375" y1="41625" x2="68375" y2="41625"/>
                            <a14:foregroundMark x1="64875" y1="45375" x2="64875" y2="45375"/>
                            <a14:foregroundMark x1="62750" y1="42125" x2="62750" y2="42125"/>
                            <a14:foregroundMark x1="48500" y1="75875" x2="48500" y2="7587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48" t="13004" r="12608" b="12128"/>
              <a:stretch/>
            </p:blipFill>
            <p:spPr bwMode="auto">
              <a:xfrm>
                <a:off x="1111942" y="4204340"/>
                <a:ext cx="522775" cy="521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6" name="Группа 55"/>
          <p:cNvGrpSpPr/>
          <p:nvPr/>
        </p:nvGrpSpPr>
        <p:grpSpPr>
          <a:xfrm>
            <a:off x="354906" y="5413401"/>
            <a:ext cx="4757705" cy="588593"/>
            <a:chOff x="354906" y="5413401"/>
            <a:chExt cx="4757705" cy="588593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354906" y="5413401"/>
              <a:ext cx="4757705" cy="588593"/>
              <a:chOff x="330966" y="3109392"/>
              <a:chExt cx="4757705" cy="588593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128407" y="3249799"/>
                <a:ext cx="39602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rgbClr val="0047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Внешние системы электроснабжения</a:t>
                </a:r>
                <a:endParaRPr lang="ru-RU" sz="1400" dirty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Овал 72"/>
              <p:cNvSpPr/>
              <p:nvPr/>
            </p:nvSpPr>
            <p:spPr>
              <a:xfrm>
                <a:off x="330966" y="3109392"/>
                <a:ext cx="596700" cy="588593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1" name="Picture 6" descr="Электричество Электроэнергия Компьютерные Иконы Передающая вышка, энергия,  угол, логотип, возобновляемые источники энергии png | PNGWing"/>
            <p:cNvPicPr>
              <a:picLocks noChangeAspect="1" noChangeArrowheads="1"/>
            </p:cNvPicPr>
            <p:nvPr/>
          </p:nvPicPr>
          <p:blipFill rotWithShape="1"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25435" r="74457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7" r="24378"/>
            <a:stretch/>
          </p:blipFill>
          <p:spPr bwMode="auto">
            <a:xfrm>
              <a:off x="435191" y="5472486"/>
              <a:ext cx="432745" cy="470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5302660" y="4717538"/>
            <a:ext cx="3723929" cy="588593"/>
            <a:chOff x="330966" y="3109392"/>
            <a:chExt cx="3723929" cy="588593"/>
          </a:xfrm>
        </p:grpSpPr>
        <p:sp>
          <p:nvSpPr>
            <p:cNvPr id="76" name="TextBox 75"/>
            <p:cNvSpPr txBox="1"/>
            <p:nvPr/>
          </p:nvSpPr>
          <p:spPr>
            <a:xfrm>
              <a:off x="1128407" y="3249799"/>
              <a:ext cx="2926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Системы учета энергоресурсов</a:t>
              </a:r>
              <a:endParaRPr lang="ru-RU" sz="14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Овал 77"/>
            <p:cNvSpPr/>
            <p:nvPr/>
          </p:nvSpPr>
          <p:spPr>
            <a:xfrm>
              <a:off x="330966" y="3109392"/>
              <a:ext cx="596700" cy="588593"/>
            </a:xfrm>
            <a:prstGeom prst="ellipse">
              <a:avLst/>
            </a:prstGeom>
            <a:solidFill>
              <a:srgbClr val="F691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313352" y="5413399"/>
            <a:ext cx="4161006" cy="663627"/>
            <a:chOff x="5313352" y="5413399"/>
            <a:chExt cx="4161006" cy="663627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5313352" y="5413399"/>
              <a:ext cx="4161006" cy="663627"/>
              <a:chOff x="330966" y="3109392"/>
              <a:chExt cx="4161006" cy="663627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1128408" y="3249799"/>
                <a:ext cx="33635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err="1" smtClean="0">
                    <a:solidFill>
                      <a:srgbClr val="0047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Техприсоединение</a:t>
                </a:r>
                <a:r>
                  <a:rPr lang="ru-RU" sz="1400" dirty="0" smtClean="0">
                    <a:solidFill>
                      <a:srgbClr val="0047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 smtClean="0">
                    <a:solidFill>
                      <a:srgbClr val="0047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энергопринимающих</a:t>
                </a:r>
                <a:r>
                  <a:rPr lang="ru-RU" sz="1400" dirty="0" smtClean="0">
                    <a:solidFill>
                      <a:srgbClr val="0047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устройств</a:t>
                </a:r>
                <a:endParaRPr lang="ru-RU" sz="1400" dirty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330966" y="3109392"/>
                <a:ext cx="596700" cy="588593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62" name="Picture 14" descr="Computer Icons Electronic Circuit Electrical Network - Digital Circuit Icon  Png - Free Transparent PNG Clipart Images Download"/>
            <p:cNvPicPr>
              <a:picLocks noChangeAspect="1" noChangeArrowheads="1"/>
            </p:cNvPicPr>
            <p:nvPr/>
          </p:nvPicPr>
          <p:blipFill>
            <a:blip r:embed="rId2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3291" b="97771" l="833" r="97976">
                          <a14:foregroundMark x1="21905" y1="52123" x2="21905" y2="52123"/>
                          <a14:foregroundMark x1="40238" y1="55520" x2="40238" y2="55520"/>
                          <a14:foregroundMark x1="52738" y1="55945" x2="52738" y2="55945"/>
                          <a14:foregroundMark x1="45595" y1="53822" x2="45595" y2="53822"/>
                          <a14:foregroundMark x1="26310" y1="79830" x2="26310" y2="79830"/>
                          <a14:foregroundMark x1="41071" y1="90234" x2="41071" y2="902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222" y="5436787"/>
              <a:ext cx="470137" cy="52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Группа 58"/>
          <p:cNvGrpSpPr/>
          <p:nvPr/>
        </p:nvGrpSpPr>
        <p:grpSpPr>
          <a:xfrm>
            <a:off x="9227330" y="4718168"/>
            <a:ext cx="2772365" cy="663627"/>
            <a:chOff x="9215428" y="4088950"/>
            <a:chExt cx="2772365" cy="663627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9215428" y="4088950"/>
              <a:ext cx="2772365" cy="663627"/>
              <a:chOff x="330966" y="3109392"/>
              <a:chExt cx="2772365" cy="663627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1128407" y="3249799"/>
                <a:ext cx="19749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err="1" smtClean="0">
                    <a:solidFill>
                      <a:srgbClr val="0047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Энергоэффективное</a:t>
                </a:r>
                <a:r>
                  <a:rPr lang="ru-RU" sz="1400" dirty="0" smtClean="0">
                    <a:solidFill>
                      <a:srgbClr val="0047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освещение</a:t>
                </a:r>
                <a:endParaRPr lang="ru-RU" sz="1400" dirty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Овал 87"/>
              <p:cNvSpPr/>
              <p:nvPr/>
            </p:nvSpPr>
            <p:spPr>
              <a:xfrm>
                <a:off x="330966" y="3109392"/>
                <a:ext cx="596700" cy="588593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64" name="Picture 16" descr="Электричество Энергосбережение Эффективное использование энергии Зеленый  дом, Идея, текст, логотип, электричество png | PNGWing"/>
            <p:cNvPicPr>
              <a:picLocks noChangeAspect="1" noChangeArrowheads="1"/>
            </p:cNvPicPr>
            <p:nvPr/>
          </p:nvPicPr>
          <p:blipFill>
            <a:blip r:embed="rId2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522" b="97391" l="10000" r="90000">
                          <a14:foregroundMark x1="53587" y1="33587" x2="53587" y2="33587"/>
                          <a14:foregroundMark x1="55326" y1="84674" x2="55326" y2="84674"/>
                        </a14:backgroundRemoval>
                      </a14:imgEffect>
                      <a14:imgEffect>
                        <a14:brightnessContrast bright="-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3733" y="4114283"/>
              <a:ext cx="560089" cy="560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9247177" y="5413399"/>
            <a:ext cx="2772365" cy="588593"/>
            <a:chOff x="9247177" y="5413399"/>
            <a:chExt cx="2772365" cy="588593"/>
          </a:xfrm>
        </p:grpSpPr>
        <p:grpSp>
          <p:nvGrpSpPr>
            <p:cNvPr id="90" name="Группа 89"/>
            <p:cNvGrpSpPr/>
            <p:nvPr/>
          </p:nvGrpSpPr>
          <p:grpSpPr>
            <a:xfrm>
              <a:off x="9247177" y="5413399"/>
              <a:ext cx="2772365" cy="588593"/>
              <a:chOff x="330966" y="3109392"/>
              <a:chExt cx="2772365" cy="588593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128407" y="3249799"/>
                <a:ext cx="19749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rgbClr val="0047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Вентиляция</a:t>
                </a:r>
                <a:endParaRPr lang="ru-RU" sz="1400" dirty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330966" y="3109392"/>
                <a:ext cx="596700" cy="588593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9" name="Picture 6" descr="Кондиционер – Бесплатные иконки: технологии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7352" y="5505213"/>
              <a:ext cx="437688" cy="437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8" name="Группа 2047"/>
          <p:cNvGrpSpPr/>
          <p:nvPr/>
        </p:nvGrpSpPr>
        <p:grpSpPr>
          <a:xfrm>
            <a:off x="354906" y="6108765"/>
            <a:ext cx="4757705" cy="588593"/>
            <a:chOff x="354906" y="6108765"/>
            <a:chExt cx="4757705" cy="588593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354906" y="6108765"/>
              <a:ext cx="4757705" cy="588593"/>
              <a:chOff x="330966" y="3109392"/>
              <a:chExt cx="4757705" cy="588593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1128407" y="3249799"/>
                <a:ext cx="39602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err="1" smtClean="0">
                    <a:solidFill>
                      <a:srgbClr val="0047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Электролаборатория</a:t>
                </a:r>
                <a:endParaRPr lang="ru-RU" sz="1400" dirty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330966" y="3109392"/>
                <a:ext cx="596700" cy="588593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66" name="Picture 18" descr="электричество значок в Windows 8 Icon"/>
            <p:cNvPicPr>
              <a:picLocks noChangeAspect="1" noChangeArrowheads="1"/>
            </p:cNvPicPr>
            <p:nvPr/>
          </p:nvPicPr>
          <p:blipFill>
            <a:blip r:embed="rId2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bright="-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55" y="6149469"/>
              <a:ext cx="507181" cy="507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5290430" y="3462681"/>
            <a:ext cx="2586796" cy="588593"/>
            <a:chOff x="5290430" y="3462681"/>
            <a:chExt cx="2586796" cy="588593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5290430" y="3462681"/>
              <a:ext cx="2586796" cy="588593"/>
              <a:chOff x="360611" y="6118050"/>
              <a:chExt cx="2586796" cy="588593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106005" y="6258457"/>
                <a:ext cx="1841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solidFill>
                      <a:srgbClr val="0047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Страхование жилья</a:t>
                </a:r>
                <a:endParaRPr lang="ru-RU" sz="1400" dirty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360611" y="6118050"/>
                <a:ext cx="596700" cy="588593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2" name="Picture 16" descr="Страхование – Бесплатные иконки: безопасность"/>
            <p:cNvPicPr>
              <a:picLocks noChangeAspect="1" noChangeArrowheads="1"/>
            </p:cNvPicPr>
            <p:nvPr/>
          </p:nvPicPr>
          <p:blipFill>
            <a:blip r:embed="rId2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8721" y="3522667"/>
              <a:ext cx="443174" cy="443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электросчетчик, электричество, компьютерные иконки"/>
          <p:cNvPicPr>
            <a:picLocks noChangeAspect="1" noChangeArrowheads="1"/>
          </p:cNvPicPr>
          <p:nvPr/>
        </p:nvPicPr>
        <p:blipFill rotWithShape="1">
          <a:blip r:embed="rId2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99231" l="25000" r="75000">
                        <a14:foregroundMark x1="34444" y1="30192" x2="34444" y2="30192"/>
                        <a14:foregroundMark x1="66333" y1="27308" x2="66333" y2="27308"/>
                        <a14:foregroundMark x1="61111" y1="31346" x2="61111" y2="31346"/>
                        <a14:foregroundMark x1="58000" y1="45000" x2="58000" y2="45000"/>
                        <a14:foregroundMark x1="51889" y1="45000" x2="51889" y2="45000"/>
                        <a14:foregroundMark x1="42111" y1="43846" x2="42111" y2="43846"/>
                        <a14:backgroundMark x1="28000" y1="36923" x2="28000" y2="36923"/>
                        <a14:backgroundMark x1="41111" y1="45962" x2="41111" y2="45962"/>
                        <a14:backgroundMark x1="50333" y1="45962" x2="50333" y2="45962"/>
                        <a14:backgroundMark x1="59111" y1="45962" x2="59111" y2="45962"/>
                        <a14:backgroundMark x1="72222" y1="36731" x2="72222" y2="36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05" r="24365"/>
          <a:stretch/>
        </p:blipFill>
        <p:spPr bwMode="auto">
          <a:xfrm>
            <a:off x="5405222" y="4794737"/>
            <a:ext cx="386673" cy="43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0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2124468"/>
            <a:ext cx="12192000" cy="1608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0941"/>
            <a:ext cx="12192000" cy="843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6562F2A-04FB-4DBC-B134-367822825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775356" y="112313"/>
            <a:ext cx="2330284" cy="3904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4375" y="746105"/>
            <a:ext cx="8263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</a:t>
            </a:r>
            <a:r>
              <a:rPr lang="ru-RU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энергия, технологии и сервисы – для комфорта вашей жизни и эффективности </a:t>
            </a:r>
            <a:r>
              <a:rPr lang="ru-RU" dirty="0" smtClean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бизнеса.</a:t>
            </a:r>
            <a:endParaRPr lang="ru-RU" b="0" i="0" dirty="0">
              <a:solidFill>
                <a:srgbClr val="00477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2386" y="3732505"/>
            <a:ext cx="5064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КОНКУРЕНТНЫЕ ПРЕИМУЩЕСТВА</a:t>
            </a:r>
            <a:endParaRPr lang="ru-RU" sz="2000" b="1" i="1" dirty="0">
              <a:solidFill>
                <a:srgbClr val="F38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08F6205-0EEE-4AE0-99AE-29A01ADD70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651" r="51501" b="-4243"/>
          <a:stretch/>
        </p:blipFill>
        <p:spPr>
          <a:xfrm flipH="1" flipV="1">
            <a:off x="-3980" y="531991"/>
            <a:ext cx="3454755" cy="14437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42386" y="757383"/>
            <a:ext cx="697900" cy="697900"/>
            <a:chOff x="481939" y="1686927"/>
            <a:chExt cx="914850" cy="914850"/>
          </a:xfrm>
        </p:grpSpPr>
        <p:sp>
          <p:nvSpPr>
            <p:cNvPr id="6" name="Овал 5"/>
            <p:cNvSpPr/>
            <p:nvPr/>
          </p:nvSpPr>
          <p:spPr>
            <a:xfrm>
              <a:off x="504101" y="1706534"/>
              <a:ext cx="859159" cy="859159"/>
            </a:xfrm>
            <a:prstGeom prst="ellipse">
              <a:avLst/>
            </a:prstGeom>
            <a:solidFill>
              <a:srgbClr val="F38F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Electricity Electric power Electrical energy Computer Icons, power socket,  angle, electronics png | PNGEg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27299" y1="29885" x2="21839" y2="35632"/>
                          <a14:foregroundMark x1="77874" y1="34483" x2="77874" y2="353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39" y="1686927"/>
              <a:ext cx="914850" cy="91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274213" y="1555576"/>
            <a:ext cx="430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НАШЕЙ РАБОТЫ</a:t>
            </a:r>
            <a:endParaRPr lang="ru-RU" sz="2000" b="1" i="1" dirty="0">
              <a:solidFill>
                <a:srgbClr val="F38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08F6205-0EEE-4AE0-99AE-29A01ADD70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651" r="51501" b="-4243"/>
          <a:stretch/>
        </p:blipFill>
        <p:spPr>
          <a:xfrm flipH="1" flipV="1">
            <a:off x="0" y="1972044"/>
            <a:ext cx="3454755" cy="14437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45750" y="2202976"/>
            <a:ext cx="6870395" cy="655416"/>
            <a:chOff x="246366" y="2964148"/>
            <a:chExt cx="6870395" cy="65541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20761" y="3120778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Наш клиент – наш </a:t>
              </a:r>
              <a:r>
                <a:rPr lang="ru-RU" dirty="0" smtClean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партнёр.</a:t>
              </a:r>
              <a:endParaRPr lang="ru-RU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246366" y="2964148"/>
              <a:ext cx="655416" cy="655416"/>
              <a:chOff x="436553" y="3410113"/>
              <a:chExt cx="859159" cy="859159"/>
            </a:xfrm>
          </p:grpSpPr>
          <p:sp>
            <p:nvSpPr>
              <p:cNvPr id="51" name="Овал 50"/>
              <p:cNvSpPr/>
              <p:nvPr/>
            </p:nvSpPr>
            <p:spPr>
              <a:xfrm>
                <a:off x="436553" y="3410113"/>
                <a:ext cx="859159" cy="859159"/>
              </a:xfrm>
              <a:prstGeom prst="ellipse">
                <a:avLst/>
              </a:prstGeom>
              <a:solidFill>
                <a:srgbClr val="F38F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pic>
            <p:nvPicPr>
              <p:cNvPr id="1030" name="Picture 6" descr="Партнер – Бесплатные иконки: бизнес"/>
              <p:cNvPicPr>
                <a:picLocks noChangeAspect="1" noChangeArrowheads="1"/>
              </p:cNvPicPr>
              <p:nvPr/>
            </p:nvPicPr>
            <p:blipFill>
              <a:blip r:embed="rId1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823" y="3514541"/>
                <a:ext cx="686618" cy="6866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Группа 15"/>
          <p:cNvGrpSpPr/>
          <p:nvPr/>
        </p:nvGrpSpPr>
        <p:grpSpPr>
          <a:xfrm>
            <a:off x="242386" y="2954251"/>
            <a:ext cx="6127618" cy="655416"/>
            <a:chOff x="253960" y="3763460"/>
            <a:chExt cx="6127618" cy="65541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53960" y="3763460"/>
              <a:ext cx="655416" cy="655416"/>
              <a:chOff x="-296663" y="4508070"/>
              <a:chExt cx="859159" cy="859159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-296663" y="4508070"/>
                <a:ext cx="859159" cy="859159"/>
              </a:xfrm>
              <a:prstGeom prst="ellipse">
                <a:avLst/>
              </a:prstGeom>
              <a:solidFill>
                <a:srgbClr val="F38F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pic>
            <p:nvPicPr>
              <p:cNvPr id="1032" name="Picture 8" descr="Customer - Free people icons"/>
              <p:cNvPicPr>
                <a:picLocks noChangeAspect="1" noChangeArrowheads="1"/>
              </p:cNvPicPr>
              <p:nvPr/>
            </p:nvPicPr>
            <p:blipFill>
              <a:blip r:embed="rId16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596" y="4606523"/>
                <a:ext cx="659023" cy="659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Прямоугольник 12"/>
            <p:cNvSpPr/>
            <p:nvPr/>
          </p:nvSpPr>
          <p:spPr>
            <a:xfrm>
              <a:off x="1034473" y="3853675"/>
              <a:ext cx="53471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потребностей клиента – к услугам </a:t>
              </a:r>
              <a:r>
                <a:rPr lang="ru-RU" dirty="0" smtClean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компании.</a:t>
              </a:r>
              <a:endParaRPr lang="ru-RU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94786" y="144970"/>
            <a:ext cx="3208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МИССИЯ</a:t>
            </a:r>
            <a:endParaRPr lang="ru-RU" sz="2000" b="1" i="1" dirty="0">
              <a:solidFill>
                <a:srgbClr val="F38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08F6205-0EEE-4AE0-99AE-29A01ADD70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651" r="51501" b="-4243"/>
          <a:stretch/>
        </p:blipFill>
        <p:spPr>
          <a:xfrm flipH="1" flipV="1">
            <a:off x="-3980" y="4442544"/>
            <a:ext cx="3454755" cy="144379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0" y="4587453"/>
            <a:ext cx="12192000" cy="1797680"/>
            <a:chOff x="0" y="4446102"/>
            <a:chExt cx="12192000" cy="1797680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0" y="4446102"/>
              <a:ext cx="12192000" cy="179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860476" y="5383219"/>
              <a:ext cx="39734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Многомиллионная </a:t>
              </a:r>
              <a:r>
                <a:rPr lang="ru-RU" dirty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клиентская база</a:t>
              </a: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242386" y="4562136"/>
              <a:ext cx="655416" cy="655416"/>
              <a:chOff x="-15530" y="4999548"/>
              <a:chExt cx="655416" cy="655416"/>
            </a:xfrm>
          </p:grpSpPr>
          <p:sp>
            <p:nvSpPr>
              <p:cNvPr id="63" name="Овал 62"/>
              <p:cNvSpPr/>
              <p:nvPr/>
            </p:nvSpPr>
            <p:spPr>
              <a:xfrm>
                <a:off x="-15530" y="4999548"/>
                <a:ext cx="655416" cy="655416"/>
              </a:xfrm>
              <a:prstGeom prst="ellipse">
                <a:avLst/>
              </a:prstGeom>
              <a:solidFill>
                <a:srgbClr val="F38F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pic>
            <p:nvPicPr>
              <p:cNvPr id="1034" name="Picture 10" descr="Клип-Арт Опыт Работы Значок, Газонокосилка, Инструмент Hd Png Скачать –  Потрясающие бесплатные прозрачные png клипарт изображения скачать бесплатно"/>
              <p:cNvPicPr>
                <a:picLocks noChangeAspect="1" noChangeArrowheads="1"/>
              </p:cNvPicPr>
              <p:nvPr/>
            </p:nvPicPr>
            <p:blipFill>
              <a:blip r:embed="rId17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755" b="96730" l="2262" r="97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02" y="5116269"/>
                <a:ext cx="435552" cy="412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Прямоугольник 17"/>
            <p:cNvSpPr/>
            <p:nvPr/>
          </p:nvSpPr>
          <p:spPr>
            <a:xfrm>
              <a:off x="1028355" y="4678857"/>
              <a:ext cx="40056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Опыт, проверенный десятилетиями</a:t>
              </a: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63272" y="5334355"/>
              <a:ext cx="655416" cy="655416"/>
              <a:chOff x="462047" y="5245682"/>
              <a:chExt cx="655416" cy="655416"/>
            </a:xfrm>
          </p:grpSpPr>
          <p:sp>
            <p:nvSpPr>
              <p:cNvPr id="68" name="Овал 67"/>
              <p:cNvSpPr/>
              <p:nvPr/>
            </p:nvSpPr>
            <p:spPr>
              <a:xfrm>
                <a:off x="462047" y="5245682"/>
                <a:ext cx="655416" cy="655416"/>
              </a:xfrm>
              <a:prstGeom prst="ellipse">
                <a:avLst/>
              </a:prstGeom>
              <a:solidFill>
                <a:srgbClr val="F38F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pic>
            <p:nvPicPr>
              <p:cNvPr id="1038" name="Picture 14" descr="Pro member icon Royalty Free Vector Image - VectorStock"/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6852" b="75278" l="26500" r="73100">
                            <a14:foregroundMark x1="42900" y1="64722" x2="42900" y2="64722"/>
                            <a14:foregroundMark x1="61700" y1="63889" x2="61700" y2="63889"/>
                            <a14:foregroundMark x1="61600" y1="63056" x2="58000" y2="65093"/>
                            <a14:foregroundMark x1="62500" y1="61111" x2="56000" y2="65741"/>
                            <a14:foregroundMark x1="57800" y1="73056" x2="57800" y2="73056"/>
                            <a14:foregroundMark x1="68500" y1="68889" x2="68500" y2="68889"/>
                            <a14:foregroundMark x1="63100" y1="56759" x2="63100" y2="56759"/>
                            <a14:foregroundMark x1="62900" y1="55556" x2="62900" y2="55556"/>
                            <a14:foregroundMark x1="62900" y1="54722" x2="62900" y2="54722"/>
                            <a14:foregroundMark x1="38318" y1="59914" x2="38318" y2="59914"/>
                          </a14:backgroundRemoval>
                        </a14:imgEffect>
                        <a14:imgEffect>
                          <a14:brightnessContrast bright="-7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19" t="16919" r="25948" b="23863"/>
              <a:stretch/>
            </p:blipFill>
            <p:spPr bwMode="auto">
              <a:xfrm>
                <a:off x="577318" y="5309191"/>
                <a:ext cx="424873" cy="569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Прямоугольник 19"/>
            <p:cNvSpPr/>
            <p:nvPr/>
          </p:nvSpPr>
          <p:spPr>
            <a:xfrm>
              <a:off x="1028355" y="5334355"/>
              <a:ext cx="48136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Высокопрофессиональная команда менеджеров и специалистов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856331" y="4700300"/>
              <a:ext cx="47995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Современные </a:t>
              </a:r>
              <a:r>
                <a:rPr lang="ru-RU" dirty="0" err="1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энергосбытовые</a:t>
              </a:r>
              <a:r>
                <a:rPr lang="ru-RU" dirty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технологии</a:t>
              </a:r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6089964" y="4562136"/>
              <a:ext cx="655416" cy="655416"/>
              <a:chOff x="6089964" y="4562136"/>
              <a:chExt cx="655416" cy="655416"/>
            </a:xfrm>
          </p:grpSpPr>
          <p:sp>
            <p:nvSpPr>
              <p:cNvPr id="80" name="Овал 79"/>
              <p:cNvSpPr/>
              <p:nvPr/>
            </p:nvSpPr>
            <p:spPr>
              <a:xfrm>
                <a:off x="6089964" y="4562136"/>
                <a:ext cx="655416" cy="655416"/>
              </a:xfrm>
              <a:prstGeom prst="ellipse">
                <a:avLst/>
              </a:prstGeom>
              <a:solidFill>
                <a:srgbClr val="F38F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pic>
            <p:nvPicPr>
              <p:cNvPr id="1040" name="Picture 16" descr="Возобновляемая энергия Солнечная энергия voltaics Устойчивый город, значок  энергии, здание, текст, электричество png | PNGWing"/>
              <p:cNvPicPr>
                <a:picLocks noChangeAspect="1" noChangeArrowheads="1"/>
              </p:cNvPicPr>
              <p:nvPr/>
            </p:nvPicPr>
            <p:blipFill rotWithShape="1">
              <a:blip r:embed="rId21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0" b="100000" l="21848" r="7847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8" r="21565"/>
              <a:stretch/>
            </p:blipFill>
            <p:spPr bwMode="auto">
              <a:xfrm>
                <a:off x="6186277" y="4677509"/>
                <a:ext cx="462790" cy="4525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Группа 41"/>
            <p:cNvGrpSpPr/>
            <p:nvPr/>
          </p:nvGrpSpPr>
          <p:grpSpPr>
            <a:xfrm>
              <a:off x="6089964" y="5332925"/>
              <a:ext cx="655416" cy="655416"/>
              <a:chOff x="6089964" y="5332925"/>
              <a:chExt cx="655416" cy="655416"/>
            </a:xfrm>
          </p:grpSpPr>
          <p:sp>
            <p:nvSpPr>
              <p:cNvPr id="81" name="Овал 80"/>
              <p:cNvSpPr/>
              <p:nvPr/>
            </p:nvSpPr>
            <p:spPr>
              <a:xfrm>
                <a:off x="6089964" y="5332925"/>
                <a:ext cx="655416" cy="655416"/>
              </a:xfrm>
              <a:prstGeom prst="ellipse">
                <a:avLst/>
              </a:prstGeom>
              <a:solidFill>
                <a:srgbClr val="F38F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pic>
            <p:nvPicPr>
              <p:cNvPr id="1044" name="Picture 20" descr="База данных – Бесплатные иконки: технологии"/>
              <p:cNvPicPr>
                <a:picLocks noChangeAspect="1" noChangeArrowheads="1"/>
              </p:cNvPicPr>
              <p:nvPr/>
            </p:nvPicPr>
            <p:blipFill>
              <a:blip r:embed="rId2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5440" y="5432767"/>
                <a:ext cx="455530" cy="4555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300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6562F2A-04FB-4DBC-B134-367822825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670396" y="174068"/>
            <a:ext cx="2330284" cy="39041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35059" y="76888"/>
            <a:ext cx="2875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ЦЕЛИ</a:t>
            </a:r>
            <a:endParaRPr lang="ru-RU" sz="3200" b="1" i="1" dirty="0">
              <a:solidFill>
                <a:srgbClr val="F38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08F6205-0EEE-4AE0-99AE-29A01ADD705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651" r="51501" b="-4243"/>
          <a:stretch/>
        </p:blipFill>
        <p:spPr>
          <a:xfrm flipH="1" flipV="1">
            <a:off x="0" y="694839"/>
            <a:ext cx="3454755" cy="144379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35059" y="1728968"/>
            <a:ext cx="3332545" cy="3021569"/>
            <a:chOff x="339769" y="1718336"/>
            <a:chExt cx="3332545" cy="3021569"/>
          </a:xfrm>
        </p:grpSpPr>
        <p:grpSp>
          <p:nvGrpSpPr>
            <p:cNvPr id="35" name="Group 2"/>
            <p:cNvGrpSpPr/>
            <p:nvPr/>
          </p:nvGrpSpPr>
          <p:grpSpPr>
            <a:xfrm>
              <a:off x="339769" y="1718336"/>
              <a:ext cx="3332545" cy="3021569"/>
              <a:chOff x="0" y="0"/>
              <a:chExt cx="1690958" cy="1533166"/>
            </a:xfrm>
            <a:solidFill>
              <a:srgbClr val="00477F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0" y="0"/>
                <a:ext cx="1690958" cy="1533166"/>
              </a:xfrm>
              <a:custGeom>
                <a:avLst/>
                <a:gdLst/>
                <a:ahLst/>
                <a:cxnLst/>
                <a:rect l="l" t="t" r="r" b="b"/>
                <a:pathLst>
                  <a:path w="1918466" h="1533166">
                    <a:moveTo>
                      <a:pt x="1794006" y="1533166"/>
                    </a:moveTo>
                    <a:lnTo>
                      <a:pt x="124460" y="1533166"/>
                    </a:lnTo>
                    <a:cubicBezTo>
                      <a:pt x="55880" y="1533166"/>
                      <a:pt x="0" y="1477286"/>
                      <a:pt x="0" y="140870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94006" y="0"/>
                    </a:lnTo>
                    <a:cubicBezTo>
                      <a:pt x="1862587" y="0"/>
                      <a:pt x="1918466" y="55880"/>
                      <a:pt x="1918466" y="124460"/>
                    </a:cubicBezTo>
                    <a:lnTo>
                      <a:pt x="1918466" y="1408706"/>
                    </a:lnTo>
                    <a:cubicBezTo>
                      <a:pt x="1918466" y="1477286"/>
                      <a:pt x="1862587" y="1533166"/>
                      <a:pt x="1794006" y="1533166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8" name="TextBox 47"/>
            <p:cNvSpPr txBox="1"/>
            <p:nvPr/>
          </p:nvSpPr>
          <p:spPr>
            <a:xfrm>
              <a:off x="440917" y="2955530"/>
              <a:ext cx="31302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СОХРАНИТЬ И УСИЛИТЬ ЛИДЕРСТВО</a:t>
              </a:r>
              <a:endParaRPr lang="ru-RU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512624" y="1869855"/>
              <a:ext cx="986831" cy="973424"/>
              <a:chOff x="1894894" y="1789133"/>
              <a:chExt cx="986831" cy="973424"/>
            </a:xfrm>
          </p:grpSpPr>
          <p:sp>
            <p:nvSpPr>
              <p:cNvPr id="60" name="Овал 59"/>
              <p:cNvSpPr/>
              <p:nvPr/>
            </p:nvSpPr>
            <p:spPr>
              <a:xfrm>
                <a:off x="1894894" y="1789133"/>
                <a:ext cx="986831" cy="973424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170" name="Picture 2" descr="лидеров скачать бесплатно - Компьютерные Иконки Трофей Символ Премии -  Значок Лидеров Прозрачный"/>
              <p:cNvPicPr>
                <a:picLocks noChangeAspect="1" noChangeArrowheads="1"/>
              </p:cNvPicPr>
              <p:nvPr/>
            </p:nvPicPr>
            <p:blipFill>
              <a:blip r:embed="rId18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6154" b="91538" l="5000" r="96154"/>
                        </a14:imgEffect>
                        <a14:imgEffect>
                          <a14:brightnessContrast bright="-100000" contras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2016" y="1861306"/>
                <a:ext cx="829078" cy="829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4" name="Group 2"/>
          <p:cNvGrpSpPr/>
          <p:nvPr/>
        </p:nvGrpSpPr>
        <p:grpSpPr>
          <a:xfrm>
            <a:off x="3993349" y="1728968"/>
            <a:ext cx="3780919" cy="3021569"/>
            <a:chOff x="0" y="0"/>
            <a:chExt cx="1918466" cy="1533166"/>
          </a:xfrm>
          <a:solidFill>
            <a:srgbClr val="00477F"/>
          </a:solidFill>
        </p:grpSpPr>
        <p:sp>
          <p:nvSpPr>
            <p:cNvPr id="73" name="Freeform 3"/>
            <p:cNvSpPr/>
            <p:nvPr/>
          </p:nvSpPr>
          <p:spPr>
            <a:xfrm>
              <a:off x="0" y="0"/>
              <a:ext cx="1918466" cy="1533166"/>
            </a:xfrm>
            <a:custGeom>
              <a:avLst/>
              <a:gdLst/>
              <a:ahLst/>
              <a:cxnLst/>
              <a:rect l="l" t="t" r="r" b="b"/>
              <a:pathLst>
                <a:path w="1918466" h="1533166">
                  <a:moveTo>
                    <a:pt x="1794006" y="1533166"/>
                  </a:moveTo>
                  <a:lnTo>
                    <a:pt x="124460" y="1533166"/>
                  </a:lnTo>
                  <a:cubicBezTo>
                    <a:pt x="55880" y="1533166"/>
                    <a:pt x="0" y="1477286"/>
                    <a:pt x="0" y="14087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4006" y="0"/>
                  </a:lnTo>
                  <a:cubicBezTo>
                    <a:pt x="1862587" y="0"/>
                    <a:pt x="1918466" y="55880"/>
                    <a:pt x="1918466" y="124460"/>
                  </a:cubicBezTo>
                  <a:lnTo>
                    <a:pt x="1918466" y="1408706"/>
                  </a:lnTo>
                  <a:cubicBezTo>
                    <a:pt x="1918466" y="1477286"/>
                    <a:pt x="1862587" y="1533166"/>
                    <a:pt x="1794006" y="1533166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5" name="TextBox 64"/>
          <p:cNvSpPr txBox="1"/>
          <p:nvPr/>
        </p:nvSpPr>
        <p:spPr>
          <a:xfrm>
            <a:off x="3844850" y="2853911"/>
            <a:ext cx="40779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 ОТРАСЛЕВЫМ ЭТАЛОНОМ КАЧЕСТВА ОБСЛУЖИВАНИЯ</a:t>
            </a:r>
            <a:endParaRPr lang="ru-RU" sz="27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2"/>
          <p:cNvGrpSpPr/>
          <p:nvPr/>
        </p:nvGrpSpPr>
        <p:grpSpPr>
          <a:xfrm>
            <a:off x="8095931" y="1728968"/>
            <a:ext cx="3780919" cy="3021569"/>
            <a:chOff x="0" y="0"/>
            <a:chExt cx="1918466" cy="1533166"/>
          </a:xfrm>
          <a:solidFill>
            <a:srgbClr val="00477F"/>
          </a:solidFill>
        </p:grpSpPr>
        <p:sp>
          <p:nvSpPr>
            <p:cNvPr id="81" name="Freeform 3"/>
            <p:cNvSpPr/>
            <p:nvPr/>
          </p:nvSpPr>
          <p:spPr>
            <a:xfrm>
              <a:off x="0" y="0"/>
              <a:ext cx="1918466" cy="1533166"/>
            </a:xfrm>
            <a:custGeom>
              <a:avLst/>
              <a:gdLst/>
              <a:ahLst/>
              <a:cxnLst/>
              <a:rect l="l" t="t" r="r" b="b"/>
              <a:pathLst>
                <a:path w="1918466" h="1533166">
                  <a:moveTo>
                    <a:pt x="1794006" y="1533166"/>
                  </a:moveTo>
                  <a:lnTo>
                    <a:pt x="124460" y="1533166"/>
                  </a:lnTo>
                  <a:cubicBezTo>
                    <a:pt x="55880" y="1533166"/>
                    <a:pt x="0" y="1477286"/>
                    <a:pt x="0" y="14087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4006" y="0"/>
                  </a:lnTo>
                  <a:cubicBezTo>
                    <a:pt x="1862587" y="0"/>
                    <a:pt x="1918466" y="55880"/>
                    <a:pt x="1918466" y="124460"/>
                  </a:cubicBezTo>
                  <a:lnTo>
                    <a:pt x="1918466" y="1408706"/>
                  </a:lnTo>
                  <a:cubicBezTo>
                    <a:pt x="1918466" y="1477286"/>
                    <a:pt x="1862587" y="1533166"/>
                    <a:pt x="1794006" y="1533166"/>
                  </a:cubicBezTo>
                  <a:close/>
                </a:path>
              </a:pathLst>
            </a:custGeom>
            <a:grpFill/>
          </p:spPr>
        </p:sp>
      </p:grpSp>
      <p:sp>
        <p:nvSpPr>
          <p:cNvPr id="82" name="TextBox 81"/>
          <p:cNvSpPr txBox="1"/>
          <p:nvPr/>
        </p:nvSpPr>
        <p:spPr>
          <a:xfrm>
            <a:off x="7922765" y="3196994"/>
            <a:ext cx="4077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ПРИУМНОЖИТЬ ЧИСЛО КЛИЕНТОВ</a:t>
            </a:r>
            <a:endParaRPr lang="ru-RU" sz="27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390391" y="1860071"/>
            <a:ext cx="986831" cy="973424"/>
            <a:chOff x="5390391" y="1860071"/>
            <a:chExt cx="986831" cy="973424"/>
          </a:xfrm>
        </p:grpSpPr>
        <p:sp>
          <p:nvSpPr>
            <p:cNvPr id="71" name="Овал 70"/>
            <p:cNvSpPr/>
            <p:nvPr/>
          </p:nvSpPr>
          <p:spPr>
            <a:xfrm>
              <a:off x="5390391" y="1860071"/>
              <a:ext cx="986831" cy="973424"/>
            </a:xfrm>
            <a:prstGeom prst="ellipse">
              <a:avLst/>
            </a:prstGeom>
            <a:solidFill>
              <a:srgbClr val="F691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74" name="Picture 6" descr="Управление компьютерными иконками Безопасность, лучшее качество, Разное,  компания, сервис png | Klipartz"/>
            <p:cNvPicPr>
              <a:picLocks noChangeAspect="1" noChangeArrowheads="1"/>
            </p:cNvPicPr>
            <p:nvPr/>
          </p:nvPicPr>
          <p:blipFill rotWithShape="1">
            <a:blip r:embed="rId20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25618" r="73034">
                          <a14:foregroundMark x1="53596" y1="46875" x2="53596" y2="46875"/>
                          <a14:foregroundMark x1="38876" y1="91211" x2="38876" y2="91211"/>
                          <a14:foregroundMark x1="67191" y1="90625" x2="67191" y2="90625"/>
                        </a14:backgroundRemoval>
                      </a14:imgEffect>
                      <a14:imgEffect>
                        <a14:brightnessContrast bright="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60" r="25828"/>
            <a:stretch/>
          </p:blipFill>
          <p:spPr bwMode="auto">
            <a:xfrm>
              <a:off x="5580620" y="1982748"/>
              <a:ext cx="606372" cy="728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9492974" y="1880487"/>
            <a:ext cx="986831" cy="973424"/>
            <a:chOff x="9492973" y="1860071"/>
            <a:chExt cx="986831" cy="973424"/>
          </a:xfrm>
        </p:grpSpPr>
        <p:sp>
          <p:nvSpPr>
            <p:cNvPr id="84" name="Овал 83"/>
            <p:cNvSpPr/>
            <p:nvPr/>
          </p:nvSpPr>
          <p:spPr>
            <a:xfrm>
              <a:off x="9492973" y="1860071"/>
              <a:ext cx="986831" cy="973424"/>
            </a:xfrm>
            <a:prstGeom prst="ellipse">
              <a:avLst/>
            </a:prstGeom>
            <a:solidFill>
              <a:srgbClr val="F691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76" name="Picture 8" descr="компьютерные иконки, клиент, обслуживание клиентов"/>
            <p:cNvPicPr>
              <a:picLocks noChangeAspect="1" noChangeArrowheads="1"/>
            </p:cNvPicPr>
            <p:nvPr/>
          </p:nvPicPr>
          <p:blipFill rotWithShape="1">
            <a:blip r:embed="rId2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2885" b="94808" l="21222" r="78667">
                          <a14:foregroundMark x1="29889" y1="63462" x2="29889" y2="63462"/>
                          <a14:foregroundMark x1="32222" y1="36154" x2="32222" y2="36154"/>
                          <a14:foregroundMark x1="48000" y1="53077" x2="48000" y2="53077"/>
                          <a14:foregroundMark x1="60667" y1="60000" x2="60667" y2="60000"/>
                          <a14:foregroundMark x1="58222" y1="40000" x2="58222" y2="40000"/>
                          <a14:foregroundMark x1="66000" y1="26154" x2="66000" y2="26154"/>
                          <a14:foregroundMark x1="71000" y1="56154" x2="71000" y2="56154"/>
                          <a14:foregroundMark x1="41333" y1="32692" x2="41333" y2="32692"/>
                          <a14:foregroundMark x1="43556" y1="21346" x2="43556" y2="21346"/>
                        </a14:backgroundRemoval>
                      </a14:imgEffect>
                      <a14:imgEffect>
                        <a14:brightnessContrast bright="97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31" t="2901" r="20822" b="5006"/>
            <a:stretch/>
          </p:blipFill>
          <p:spPr bwMode="auto">
            <a:xfrm>
              <a:off x="9633219" y="2000049"/>
              <a:ext cx="706337" cy="647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3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3889612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08F6205-0EEE-4AE0-99AE-29A01ADD70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651" r="35850"/>
          <a:stretch/>
        </p:blipFill>
        <p:spPr>
          <a:xfrm>
            <a:off x="8175072" y="6440991"/>
            <a:ext cx="4016928" cy="1213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6562F2A-04FB-4DBC-B134-367822825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669411" y="171190"/>
            <a:ext cx="2330284" cy="39041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00475" y="882719"/>
            <a:ext cx="8391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ЦЕННОСТЬ НАШЕЙ КОМПАНИИ –</a:t>
            </a:r>
          </a:p>
          <a:p>
            <a:pPr algn="ctr"/>
            <a:r>
              <a:rPr lang="ru-RU" sz="2800" b="1" i="1" dirty="0" smtClean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smtClean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СИЛЬНАЯ КОМАНДА ПРОФЕССИОНАЛОВ</a:t>
            </a:r>
            <a:endParaRPr lang="ru-RU" sz="2800" b="1" i="1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5438" y="6139531"/>
            <a:ext cx="385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i="1" dirty="0" smtClean="0">
                <a:solidFill>
                  <a:srgbClr val="0048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УВЕРЕННОСТЬ</a:t>
            </a:r>
          </a:p>
        </p:txBody>
      </p:sp>
      <p:pic>
        <p:nvPicPr>
          <p:cNvPr id="40" name="Picture 26" descr="надежность скачать бесплатно - Компьютер значок значки дизайн картинки -  надежность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000" l="10000" r="95385">
                        <a14:foregroundMark x1="78462" y1="18846" x2="56538" y2="47692"/>
                      </a14:backgroundRemoval>
                    </a14:imgEffect>
                    <a14:imgEffect>
                      <a14:sharpenSoften amount="23000"/>
                    </a14:imgEffect>
                    <a14:imgEffect>
                      <a14:brightnessContrast bright="-100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4" y="5161758"/>
            <a:ext cx="432806" cy="4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6" descr="надежность скачать бесплатно - Компьютер значок значки дизайн картинки -  надежность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0000" l="10000" r="95385">
                        <a14:foregroundMark x1="78462" y1="18846" x2="56538" y2="47692"/>
                      </a14:backgroundRemoval>
                    </a14:imgEffect>
                    <a14:imgEffect>
                      <a14:sharpenSoften amount="23000"/>
                    </a14:imgEffect>
                    <a14:imgEffect>
                      <a14:brightnessContrast bright="-100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4" y="5675732"/>
            <a:ext cx="432806" cy="4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6" descr="надежность скачать бесплатно - Компьютер значок значки дизайн картинки -  надежность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0000" l="10000" r="95385">
                        <a14:foregroundMark x1="78462" y1="18846" x2="56538" y2="47692"/>
                      </a14:backgroundRemoval>
                    </a14:imgEffect>
                    <a14:imgEffect>
                      <a14:sharpenSoften amount="23000"/>
                    </a14:imgEffect>
                    <a14:imgEffect>
                      <a14:brightnessContrast bright="-100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1" y="6184738"/>
            <a:ext cx="432806" cy="4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849140" y="5147136"/>
            <a:ext cx="2808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i="1" dirty="0">
                <a:solidFill>
                  <a:srgbClr val="0048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НАДЕЖНОСТЬ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20309" y="5599055"/>
            <a:ext cx="2203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i="1" dirty="0">
                <a:solidFill>
                  <a:srgbClr val="F691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32013" y="366397"/>
            <a:ext cx="3425588" cy="4585490"/>
            <a:chOff x="231688" y="1034261"/>
            <a:chExt cx="3425588" cy="458549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31688" y="1034261"/>
              <a:ext cx="3425588" cy="45854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6" name="Picture 6" descr="ЖК «Алые Паруса» | ООО «ХПК «Борисовские Мануфактуры»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0" r="8032"/>
            <a:stretch/>
          </p:blipFill>
          <p:spPr bwMode="auto">
            <a:xfrm>
              <a:off x="483931" y="1522018"/>
              <a:ext cx="2921101" cy="3609976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5243496" y="2189735"/>
            <a:ext cx="5505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СПЛОЧЕННЫХ НА ОСНОВЕ ДВУХ ГЛАВНЫХ ПРИНЦИПОВ: </a:t>
            </a:r>
            <a:endParaRPr lang="ru-RU" sz="14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4083091" y="2871098"/>
            <a:ext cx="7738676" cy="973424"/>
            <a:chOff x="4083091" y="2871098"/>
            <a:chExt cx="7738676" cy="97342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155647" y="3110520"/>
              <a:ext cx="66661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ПРЕЕМСТВЕННОСТИ ЛУЧШИХ ТРАДИЦИЙ ЭНЕРГЕТИКИ</a:t>
              </a:r>
              <a:endParaRPr lang="ru-RU" b="1" i="1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083091" y="2871098"/>
              <a:ext cx="986831" cy="973424"/>
              <a:chOff x="8156784" y="3109810"/>
              <a:chExt cx="986831" cy="973424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8156784" y="3109810"/>
                <a:ext cx="986831" cy="973424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7" name="Picture 6" descr="Электричество Электроэнергия Компьютерные Иконы Передающая вышка, энергия,  угол, логотип, возобновляемые источники энергии png | PNGWing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0" b="100000" l="25435" r="74457"/>
                        </a14:imgEffect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27" r="24378"/>
              <a:stretch/>
            </p:blipFill>
            <p:spPr bwMode="auto">
              <a:xfrm>
                <a:off x="8314635" y="3209048"/>
                <a:ext cx="671128" cy="729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Группа 11"/>
          <p:cNvGrpSpPr/>
          <p:nvPr/>
        </p:nvGrpSpPr>
        <p:grpSpPr>
          <a:xfrm>
            <a:off x="4083534" y="4300583"/>
            <a:ext cx="7738233" cy="973424"/>
            <a:chOff x="4083534" y="4300583"/>
            <a:chExt cx="7738233" cy="973424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155647" y="4464130"/>
              <a:ext cx="66661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СОВРЕМЕННЫХ ВЫСОКОТЕХНОЛОГИЧНЫХ СТАНДАРТОВ ВЕДЕНИЯ БИЗНЕСА</a:t>
              </a:r>
              <a:endParaRPr lang="ru-RU" b="1" i="1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4083534" y="4300583"/>
              <a:ext cx="986831" cy="973424"/>
              <a:chOff x="4083534" y="4300583"/>
              <a:chExt cx="986831" cy="973424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4083534" y="4300583"/>
                <a:ext cx="986831" cy="973424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128" name="Picture 8" descr="иконка бизнес скачать бесплатно - Компьютер значок значки дизайн картинки -  Дом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0" b="99286" l="385" r="100000">
                            <a14:foregroundMark x1="56154" y1="66071" x2="56154" y2="66071"/>
                            <a14:foregroundMark x1="40385" y1="63214" x2="40385" y2="63214"/>
                            <a14:foregroundMark x1="20769" y1="65357" x2="20769" y2="65357"/>
                            <a14:foregroundMark x1="79231" y1="36071" x2="79231" y2="36071"/>
                            <a14:foregroundMark x1="94231" y1="65357" x2="94231" y2="65357"/>
                          </a14:backgroundRemoval>
                        </a14:imgEffect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8121" y="4433290"/>
                <a:ext cx="676434" cy="7284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456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6562F2A-04FB-4DBC-B134-367822825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775356" y="112313"/>
            <a:ext cx="2330284" cy="39041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08F6205-0EEE-4AE0-99AE-29A01ADD70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651" r="51501" b="-4243"/>
          <a:stretch/>
        </p:blipFill>
        <p:spPr>
          <a:xfrm flipH="1" flipV="1">
            <a:off x="-3980" y="531991"/>
            <a:ext cx="3454755" cy="144379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-3980" y="1345824"/>
            <a:ext cx="12192000" cy="500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270233" y="796094"/>
            <a:ext cx="6119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СОВОКУПНЫЙ ГОДОВОЙ ДОХОД РАБОТНИКА</a:t>
            </a:r>
            <a:endParaRPr lang="ru-RU" sz="2000" b="1" i="1" dirty="0">
              <a:solidFill>
                <a:srgbClr val="F38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08F6205-0EEE-4AE0-99AE-29A01ADD70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651" r="51501" b="-4243"/>
          <a:stretch/>
        </p:blipFill>
        <p:spPr>
          <a:xfrm flipH="1" flipV="1">
            <a:off x="-3980" y="1212562"/>
            <a:ext cx="3454755" cy="14437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78543" y="69249"/>
            <a:ext cx="3072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ТРУДА</a:t>
            </a:r>
            <a:endParaRPr lang="ru-RU" sz="2400" b="1" i="1" dirty="0">
              <a:solidFill>
                <a:srgbClr val="F38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414915" y="2190836"/>
            <a:ext cx="396515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019175">
              <a:buClr>
                <a:srgbClr val="FF6600"/>
              </a:buClr>
              <a:buSzPct val="150000"/>
            </a:pPr>
            <a:r>
              <a:rPr lang="ru-RU" sz="1600" b="1" dirty="0" smtClean="0">
                <a:solidFill>
                  <a:srgbClr val="00488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Состоит из:</a:t>
            </a:r>
            <a:endParaRPr lang="ru-RU" sz="900" b="1" dirty="0" smtClean="0">
              <a:solidFill>
                <a:srgbClr val="00488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85750" lvl="1" indent="-285750" algn="just" defTabSz="1019175">
              <a:spcBef>
                <a:spcPts val="6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488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Должностного оклада</a:t>
            </a:r>
          </a:p>
          <a:p>
            <a:pPr marL="285750" lvl="1" indent="-285750" algn="just" defTabSz="1019175">
              <a:spcBef>
                <a:spcPts val="6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488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Гарантий и компенсаций</a:t>
            </a:r>
            <a:endParaRPr lang="ru-RU" sz="1600" dirty="0">
              <a:solidFill>
                <a:srgbClr val="00488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70233" y="1700302"/>
            <a:ext cx="3827468" cy="1035851"/>
            <a:chOff x="270233" y="1830706"/>
            <a:chExt cx="3827468" cy="1035851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270233" y="1830706"/>
              <a:ext cx="3827468" cy="1035851"/>
              <a:chOff x="4083091" y="3149215"/>
              <a:chExt cx="3827468" cy="1035851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5227773" y="3149215"/>
                <a:ext cx="2682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i="1" dirty="0" smtClean="0">
                    <a:solidFill>
                      <a:srgbClr val="0047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ПОСТОЯННАЯ ЧАСТЬ</a:t>
                </a:r>
                <a:endParaRPr lang="ru-RU" b="1" i="1" dirty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4083091" y="3211642"/>
                <a:ext cx="986831" cy="973424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52" name="Picture 4" descr="Geldsack Computer Icons Bank Münze, Geldsack, Bereich, Tasche, Bank png |  PNGWi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43" y="2040090"/>
              <a:ext cx="679510" cy="679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270233" y="3308983"/>
            <a:ext cx="527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488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Величина должностного оклада и премии по итогам работы за год зависит от </a:t>
            </a:r>
            <a:r>
              <a:rPr lang="ru-RU" sz="1600" dirty="0" err="1" smtClean="0">
                <a:solidFill>
                  <a:srgbClr val="F38F1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грейда</a:t>
            </a:r>
            <a:r>
              <a:rPr lang="ru-RU" sz="1600" dirty="0" smtClean="0">
                <a:solidFill>
                  <a:srgbClr val="F38F1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должности</a:t>
            </a:r>
            <a:endParaRPr lang="ru-RU" sz="1600" dirty="0">
              <a:solidFill>
                <a:srgbClr val="F38F1F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70234" y="4046210"/>
            <a:ext cx="5279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488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Размер должностного оклада и структура заработной платы закрепляются трудовым договором и внутренними нормативными документами Общества.</a:t>
            </a:r>
            <a:endParaRPr lang="ru-RU" sz="1600" dirty="0">
              <a:solidFill>
                <a:srgbClr val="F38F1F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102252" y="2246589"/>
            <a:ext cx="5044577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019175">
              <a:buClr>
                <a:srgbClr val="FF6600"/>
              </a:buClr>
              <a:buSzPct val="150000"/>
            </a:pPr>
            <a:r>
              <a:rPr lang="ru-RU" sz="1600" b="1" dirty="0" smtClean="0">
                <a:solidFill>
                  <a:srgbClr val="00488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Состоит из:</a:t>
            </a:r>
            <a:endParaRPr lang="ru-RU" sz="900" b="1" dirty="0" smtClean="0">
              <a:solidFill>
                <a:srgbClr val="00488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85750" lvl="1" indent="-285750" algn="just" defTabSz="1019175">
              <a:spcBef>
                <a:spcPts val="6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488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Индивидуальной стимулирующей надбавки</a:t>
            </a:r>
          </a:p>
          <a:p>
            <a:pPr marL="285750" lvl="1" indent="-285750" algn="just" defTabSz="1019175">
              <a:spcBef>
                <a:spcPts val="6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488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Ежемесячной премии</a:t>
            </a:r>
          </a:p>
          <a:p>
            <a:pPr marL="285750" lvl="1" indent="-285750" algn="just" defTabSz="1019175">
              <a:spcBef>
                <a:spcPts val="6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488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Единовременной премии</a:t>
            </a:r>
          </a:p>
          <a:p>
            <a:pPr marL="285750" lvl="1" indent="-285750" algn="just" defTabSz="1019175">
              <a:spcBef>
                <a:spcPts val="6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488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Премии по итогам работы за год за выполнение ключевых показателей эффективности (КПЭ)</a:t>
            </a:r>
          </a:p>
          <a:p>
            <a:pPr marL="285750" lvl="1" indent="-285750" algn="just" defTabSz="1019175">
              <a:spcBef>
                <a:spcPts val="600"/>
              </a:spcBef>
              <a:buClr>
                <a:srgbClr val="FF66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488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Других видов премирования</a:t>
            </a:r>
            <a:endParaRPr lang="ru-RU" sz="1600" dirty="0">
              <a:solidFill>
                <a:srgbClr val="00488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916410" y="4447191"/>
            <a:ext cx="6189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488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Переменная часть – это часть заработной платы, величина которой зависит как от индивидуальной эффективности работника, так и от эффективной работы Общества в целом.</a:t>
            </a:r>
            <a:endParaRPr lang="ru-RU" sz="1600" dirty="0">
              <a:solidFill>
                <a:srgbClr val="F38F1F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916410" y="5337491"/>
            <a:ext cx="6109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488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ИСН работника зависит от оценки руководителя, результативности и профессиональной компетентности работника.</a:t>
            </a:r>
            <a:endParaRPr lang="ru-RU" sz="1600" dirty="0">
              <a:solidFill>
                <a:srgbClr val="F38F1F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916410" y="1762729"/>
            <a:ext cx="3858946" cy="1035851"/>
            <a:chOff x="5916410" y="1762729"/>
            <a:chExt cx="3858946" cy="1035851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5916410" y="1762729"/>
              <a:ext cx="3858946" cy="1035851"/>
              <a:chOff x="4084557" y="3124596"/>
              <a:chExt cx="3858946" cy="1035851"/>
            </a:xfrm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5270399" y="3124596"/>
                <a:ext cx="26731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i="1" dirty="0" smtClean="0">
                    <a:solidFill>
                      <a:srgbClr val="0047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ПЕРЕМЕННАЯ ЧАСТЬ</a:t>
                </a:r>
                <a:endParaRPr lang="ru-RU" b="1" i="1" dirty="0">
                  <a:solidFill>
                    <a:srgbClr val="00477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4084557" y="3187023"/>
                <a:ext cx="986831" cy="973424"/>
              </a:xfrm>
              <a:prstGeom prst="ellipse">
                <a:avLst/>
              </a:prstGeom>
              <a:solidFill>
                <a:srgbClr val="F691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54" name="Picture 6" descr="Экономить деньги – Бесплатные иконки: коммерция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962" y="1909686"/>
              <a:ext cx="734007" cy="734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27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6562F2A-04FB-4DBC-B134-367822825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775356" y="112313"/>
            <a:ext cx="2330284" cy="39041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38747" y="4794768"/>
            <a:ext cx="264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ДМС, ПУТЕВКИ</a:t>
            </a:r>
            <a:endParaRPr lang="ru-RU" sz="2000" b="1" i="1" dirty="0">
              <a:solidFill>
                <a:srgbClr val="F38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08F6205-0EEE-4AE0-99AE-29A01ADD70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651" r="51501" b="-4243"/>
          <a:stretch/>
        </p:blipFill>
        <p:spPr>
          <a:xfrm flipH="1" flipV="1">
            <a:off x="-3980" y="531991"/>
            <a:ext cx="3454755" cy="144379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-3980" y="1345824"/>
            <a:ext cx="12192000" cy="3406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270233" y="796094"/>
            <a:ext cx="430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МАТЕРИАЛЬНАЯ ПОМОЩЬ</a:t>
            </a:r>
            <a:endParaRPr lang="ru-RU" sz="2000" b="1" i="1" dirty="0">
              <a:solidFill>
                <a:srgbClr val="F38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08F6205-0EEE-4AE0-99AE-29A01ADD70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651" r="51501" b="-4243"/>
          <a:stretch/>
        </p:blipFill>
        <p:spPr>
          <a:xfrm flipH="1" flipV="1">
            <a:off x="-3980" y="1212562"/>
            <a:ext cx="3454755" cy="1443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63849" y="1493077"/>
            <a:ext cx="500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юбилею (стаж в отрасли не менее 25 лет) – 0,5 оклада.</a:t>
            </a:r>
            <a:endParaRPr lang="ru-RU" sz="1600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283381" y="2217687"/>
            <a:ext cx="655416" cy="655416"/>
          </a:xfrm>
          <a:prstGeom prst="ellipse">
            <a:avLst/>
          </a:prstGeom>
          <a:solidFill>
            <a:srgbClr val="F38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7" name="TextBox 56"/>
          <p:cNvSpPr txBox="1"/>
          <p:nvPr/>
        </p:nvSpPr>
        <p:spPr>
          <a:xfrm>
            <a:off x="378543" y="69249"/>
            <a:ext cx="513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38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ОБЕСПЕЧЕНИЕ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08F6205-0EEE-4AE0-99AE-29A01ADD70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651" r="51501" b="-4243"/>
          <a:stretch/>
        </p:blipFill>
        <p:spPr>
          <a:xfrm flipH="1" flipV="1">
            <a:off x="0" y="5205563"/>
            <a:ext cx="3454755" cy="144379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-3980" y="5360725"/>
            <a:ext cx="12192000" cy="1497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1045546" y="2216554"/>
            <a:ext cx="52231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регистрации брака (</a:t>
            </a:r>
            <a:r>
              <a:rPr lang="ru-RU" sz="1600" dirty="0" smtClean="0">
                <a:solidFill>
                  <a:srgbClr val="00488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первый </a:t>
            </a:r>
            <a:r>
              <a:rPr lang="ru-RU" sz="1600" dirty="0">
                <a:solidFill>
                  <a:srgbClr val="00488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брак, последующий брак для вдовы/вдовца) – 15 000 руб., 3 дня с сохранением заработной платы.</a:t>
            </a:r>
          </a:p>
          <a:p>
            <a:endParaRPr lang="ru-RU" sz="1600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048135" y="3111664"/>
            <a:ext cx="500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019175">
              <a:buClr>
                <a:srgbClr val="FF6600"/>
              </a:buClr>
              <a:buSzPct val="150000"/>
            </a:pPr>
            <a:r>
              <a:rPr lang="ru-RU" sz="16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увольнении на пенсию – один оклад, но не более </a:t>
            </a:r>
            <a:r>
              <a:rPr lang="ru-RU" sz="1600" dirty="0" smtClean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ru-RU" sz="16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8135" y="3750206"/>
            <a:ext cx="4972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019175">
              <a:buClr>
                <a:srgbClr val="FF6600"/>
              </a:buClr>
              <a:buSzPct val="150000"/>
            </a:pPr>
            <a:r>
              <a:rPr lang="ru-RU" sz="16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рождении (усыновлении) ребенка одному из родителей – 40 000 руб., 2 дня отцу ребенка с сохранением заработной платы.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7128024" y="1493041"/>
            <a:ext cx="4977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019175">
              <a:buClr>
                <a:srgbClr val="FF6600"/>
              </a:buClr>
              <a:buSzPct val="150000"/>
            </a:pPr>
            <a:r>
              <a:rPr lang="ru-RU" sz="1600" dirty="0">
                <a:solidFill>
                  <a:srgbClr val="00488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К 1 сентября (неполная, малоимущая, многодетная семья; стаж в Группе «</a:t>
            </a:r>
            <a:r>
              <a:rPr lang="ru-RU" sz="1600" dirty="0" err="1">
                <a:solidFill>
                  <a:srgbClr val="00488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Интер</a:t>
            </a:r>
            <a:r>
              <a:rPr lang="ru-RU" sz="1600" dirty="0">
                <a:solidFill>
                  <a:srgbClr val="00488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РАО» не менее 3 лет; на каждого ребенка в возрасте от 6 до 18 лет) – 11 000 руб., 1 день с сохранением заработной платы одному из родителей учащегося 1-4 класса.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128024" y="3088486"/>
            <a:ext cx="5002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019175">
              <a:buClr>
                <a:srgbClr val="FF6600"/>
              </a:buClr>
              <a:buSzPct val="150000"/>
            </a:pPr>
            <a:r>
              <a:rPr lang="ru-RU" sz="1600" dirty="0" smtClean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смерти работника (семье работника) – 30 000 руб</a:t>
            </a:r>
            <a:r>
              <a:rPr lang="ru-RU" sz="1600" dirty="0" smtClean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смерти </a:t>
            </a:r>
            <a:r>
              <a:rPr lang="ru-RU" sz="1600" dirty="0" smtClean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члена семьи – </a:t>
            </a:r>
            <a:r>
              <a:rPr lang="ru-RU" sz="16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30 000 руб</a:t>
            </a:r>
            <a:r>
              <a:rPr lang="ru-RU" sz="1600" dirty="0" smtClean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3 дня с сохранением заработной платы. </a:t>
            </a:r>
            <a:endParaRPr lang="ru-RU" sz="1600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 defTabSz="1019175">
              <a:buClr>
                <a:srgbClr val="FF6600"/>
              </a:buClr>
              <a:buSzPct val="150000"/>
            </a:pPr>
            <a:endParaRPr lang="ru-RU" sz="1600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128024" y="3903396"/>
            <a:ext cx="51563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4A83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По </a:t>
            </a:r>
            <a:r>
              <a:rPr lang="ru-RU" sz="1600" dirty="0">
                <a:solidFill>
                  <a:srgbClr val="004A83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иным обстоятельствам </a:t>
            </a:r>
            <a:r>
              <a:rPr lang="ru-RU" sz="1600" dirty="0">
                <a:solidFill>
                  <a:srgbClr val="00488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(в критических жизненных ситуациях, при тяжелом заболевании) – по решению Комиссии по социальным вопросам.</a:t>
            </a:r>
          </a:p>
          <a:p>
            <a:endParaRPr lang="ru-RU" sz="1600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9063" y="1443905"/>
            <a:ext cx="655416" cy="655416"/>
            <a:chOff x="289063" y="1443905"/>
            <a:chExt cx="655416" cy="655416"/>
          </a:xfrm>
        </p:grpSpPr>
        <p:sp>
          <p:nvSpPr>
            <p:cNvPr id="51" name="Овал 50"/>
            <p:cNvSpPr/>
            <p:nvPr/>
          </p:nvSpPr>
          <p:spPr>
            <a:xfrm>
              <a:off x="289063" y="1443905"/>
              <a:ext cx="655416" cy="655416"/>
            </a:xfrm>
            <a:prstGeom prst="ellipse">
              <a:avLst/>
            </a:prstGeom>
            <a:solidFill>
              <a:srgbClr val="F38F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3074" name="Picture 2" descr="юбилей Значок png | PNGWi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50000" y1="21111" x2="50000" y2="2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9" t="14521" r="15854" b="13541"/>
            <a:stretch/>
          </p:blipFill>
          <p:spPr bwMode="auto">
            <a:xfrm>
              <a:off x="415070" y="1546125"/>
              <a:ext cx="424873" cy="456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 descr="Компьютерные Иконки Брак Обручальное кольцо Символ, обручальное кольцо,  торговая марка, свадьба, алмаз png | PNGWi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865" l="0" r="100000">
                        <a14:foregroundMark x1="23478" y1="23108" x2="23478" y2="23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57" y="2320132"/>
            <a:ext cx="514275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6353238" y="1443869"/>
            <a:ext cx="655416" cy="655416"/>
            <a:chOff x="6353238" y="1443869"/>
            <a:chExt cx="655416" cy="655416"/>
          </a:xfrm>
        </p:grpSpPr>
        <p:sp>
          <p:nvSpPr>
            <p:cNvPr id="98" name="Овал 97"/>
            <p:cNvSpPr/>
            <p:nvPr/>
          </p:nvSpPr>
          <p:spPr>
            <a:xfrm>
              <a:off x="6353238" y="1443869"/>
              <a:ext cx="655416" cy="655416"/>
            </a:xfrm>
            <a:prstGeom prst="ellipse">
              <a:avLst/>
            </a:prstGeom>
            <a:solidFill>
              <a:srgbClr val="F38F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3084" name="Picture 12" descr="Книга рисованной открыл инструмент – Бесплатные иконки: образование"/>
            <p:cNvPicPr>
              <a:picLocks noChangeAspect="1" noChangeArrowheads="1"/>
            </p:cNvPicPr>
            <p:nvPr/>
          </p:nvPicPr>
          <p:blipFill rotWithShape="1">
            <a:blip r:embed="rId1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60" b="18983"/>
            <a:stretch/>
          </p:blipFill>
          <p:spPr bwMode="auto">
            <a:xfrm>
              <a:off x="6389553" y="1589582"/>
              <a:ext cx="582785" cy="36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6353238" y="3039314"/>
            <a:ext cx="655416" cy="655416"/>
            <a:chOff x="6353238" y="3039314"/>
            <a:chExt cx="655416" cy="655416"/>
          </a:xfrm>
        </p:grpSpPr>
        <p:sp>
          <p:nvSpPr>
            <p:cNvPr id="101" name="Овал 100"/>
            <p:cNvSpPr/>
            <p:nvPr/>
          </p:nvSpPr>
          <p:spPr>
            <a:xfrm>
              <a:off x="6353238" y="3039314"/>
              <a:ext cx="655416" cy="655416"/>
            </a:xfrm>
            <a:prstGeom prst="ellipse">
              <a:avLst/>
            </a:prstGeom>
            <a:solidFill>
              <a:srgbClr val="F38F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3086" name="Picture 14" descr="Компьютерные иконки Дизайн иконок, Опасно, угол, треугольник, другие png |  PNGWi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7813" b="93750" l="21848" r="779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43" t="7496" r="21703"/>
            <a:stretch/>
          </p:blipFill>
          <p:spPr bwMode="auto">
            <a:xfrm>
              <a:off x="6449563" y="3150341"/>
              <a:ext cx="462764" cy="41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" name="Группа 104"/>
          <p:cNvGrpSpPr/>
          <p:nvPr/>
        </p:nvGrpSpPr>
        <p:grpSpPr>
          <a:xfrm>
            <a:off x="6353237" y="3854224"/>
            <a:ext cx="655416" cy="655416"/>
            <a:chOff x="6353238" y="3039314"/>
            <a:chExt cx="655416" cy="655416"/>
          </a:xfrm>
        </p:grpSpPr>
        <p:sp>
          <p:nvSpPr>
            <p:cNvPr id="106" name="Овал 105"/>
            <p:cNvSpPr/>
            <p:nvPr/>
          </p:nvSpPr>
          <p:spPr>
            <a:xfrm>
              <a:off x="6353238" y="3039314"/>
              <a:ext cx="655416" cy="655416"/>
            </a:xfrm>
            <a:prstGeom prst="ellipse">
              <a:avLst/>
            </a:prstGeom>
            <a:solidFill>
              <a:srgbClr val="F38F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107" name="Picture 14" descr="Компьютерные иконки Дизайн иконок, Опасно, угол, треугольник, другие png |  PNGWi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7813" b="93750" l="21848" r="779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43" t="7496" r="21703"/>
            <a:stretch/>
          </p:blipFill>
          <p:spPr bwMode="auto">
            <a:xfrm>
              <a:off x="6449563" y="3150341"/>
              <a:ext cx="462764" cy="41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Прямоугольник 23"/>
          <p:cNvSpPr/>
          <p:nvPr/>
        </p:nvSpPr>
        <p:spPr>
          <a:xfrm>
            <a:off x="1045546" y="5443562"/>
            <a:ext cx="4555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ДМС после прохождения испытательного срока</a:t>
            </a:r>
            <a:endParaRPr lang="ru-RU" sz="16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266765" y="5459408"/>
            <a:ext cx="655416" cy="655416"/>
            <a:chOff x="266765" y="5360724"/>
            <a:chExt cx="655416" cy="655416"/>
          </a:xfrm>
        </p:grpSpPr>
        <p:sp>
          <p:nvSpPr>
            <p:cNvPr id="63" name="Овал 62"/>
            <p:cNvSpPr/>
            <p:nvPr/>
          </p:nvSpPr>
          <p:spPr>
            <a:xfrm>
              <a:off x="266765" y="5360724"/>
              <a:ext cx="655416" cy="655416"/>
            </a:xfrm>
            <a:prstGeom prst="ellipse">
              <a:avLst/>
            </a:prstGeom>
            <a:solidFill>
              <a:srgbClr val="F38F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112" name="Picture 8" descr="Life insurance - Free people icons"/>
            <p:cNvPicPr>
              <a:picLocks noChangeAspect="1" noChangeArrowheads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43" y="5470463"/>
              <a:ext cx="442740" cy="442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4" name="Прямоугольник 113"/>
          <p:cNvSpPr/>
          <p:nvPr/>
        </p:nvSpPr>
        <p:spPr>
          <a:xfrm>
            <a:off x="7128024" y="5383767"/>
            <a:ext cx="45551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Компенсация стоимости санаторно-курортных путевок: </a:t>
            </a:r>
            <a:r>
              <a:rPr lang="ru-RU" sz="16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работникам 100%, но не более 30 000 руб</a:t>
            </a:r>
            <a:r>
              <a:rPr lang="ru-RU" sz="1600" dirty="0" smtClean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16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 работников из неполной, малоимущей, многодетной семьи 100%, но не более 35 000 руб.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6353237" y="5470463"/>
            <a:ext cx="655759" cy="655416"/>
            <a:chOff x="6353236" y="5360724"/>
            <a:chExt cx="655759" cy="655416"/>
          </a:xfrm>
        </p:grpSpPr>
        <p:sp>
          <p:nvSpPr>
            <p:cNvPr id="68" name="Овал 67"/>
            <p:cNvSpPr/>
            <p:nvPr/>
          </p:nvSpPr>
          <p:spPr>
            <a:xfrm>
              <a:off x="6353236" y="5360724"/>
              <a:ext cx="655416" cy="655416"/>
            </a:xfrm>
            <a:prstGeom prst="ellipse">
              <a:avLst/>
            </a:prstGeom>
            <a:solidFill>
              <a:srgbClr val="F38F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3090" name="Picture 18" descr="Путешествовать – Бесплатные иконки: путешествовать"/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210" y="5360724"/>
              <a:ext cx="644785" cy="644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268177" y="3854224"/>
            <a:ext cx="655416" cy="655416"/>
            <a:chOff x="268177" y="3854224"/>
            <a:chExt cx="655416" cy="655416"/>
          </a:xfrm>
        </p:grpSpPr>
        <p:sp>
          <p:nvSpPr>
            <p:cNvPr id="93" name="Овал 92"/>
            <p:cNvSpPr/>
            <p:nvPr/>
          </p:nvSpPr>
          <p:spPr>
            <a:xfrm>
              <a:off x="268177" y="3854224"/>
              <a:ext cx="655416" cy="655416"/>
            </a:xfrm>
            <a:prstGeom prst="ellipse">
              <a:avLst/>
            </a:prstGeom>
            <a:solidFill>
              <a:srgbClr val="F38F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3094" name="Picture 22" descr="Компьютерные Иконки Рождение, беременность, любовь, разное, ребенок png |  PNGWing"/>
            <p:cNvPicPr>
              <a:picLocks noChangeAspect="1" noChangeArrowheads="1"/>
            </p:cNvPicPr>
            <p:nvPr/>
          </p:nvPicPr>
          <p:blipFill rotWithShape="1">
            <a:blip r:embed="rId2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26630" r="73370">
                          <a14:foregroundMark x1="45000" y1="39453" x2="45000" y2="39453"/>
                          <a14:foregroundMark x1="44891" y1="19922" x2="44891" y2="19922"/>
                          <a14:foregroundMark x1="40761" y1="64844" x2="40761" y2="64844"/>
                          <a14:foregroundMark x1="44457" y1="82617" x2="44457" y2="826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68" r="26460"/>
            <a:stretch/>
          </p:blipFill>
          <p:spPr bwMode="auto">
            <a:xfrm>
              <a:off x="393729" y="3956498"/>
              <a:ext cx="401245" cy="47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270766" y="3041023"/>
            <a:ext cx="655416" cy="655416"/>
            <a:chOff x="270766" y="3041023"/>
            <a:chExt cx="655416" cy="655416"/>
          </a:xfrm>
        </p:grpSpPr>
        <p:sp>
          <p:nvSpPr>
            <p:cNvPr id="92" name="Овал 91"/>
            <p:cNvSpPr/>
            <p:nvPr/>
          </p:nvSpPr>
          <p:spPr>
            <a:xfrm>
              <a:off x="270766" y="3041023"/>
              <a:ext cx="655416" cy="655416"/>
            </a:xfrm>
            <a:prstGeom prst="ellipse">
              <a:avLst/>
            </a:prstGeom>
            <a:solidFill>
              <a:srgbClr val="F38F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1026" name="Picture 2" descr="Пенсия – Бесплатные иконки: бизнес и финансы"/>
            <p:cNvPicPr>
              <a:picLocks noChangeAspect="1" noChangeArrowheads="1"/>
            </p:cNvPicPr>
            <p:nvPr/>
          </p:nvPicPr>
          <p:blipFill>
            <a:blip r:embed="rId2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57" y="3139587"/>
              <a:ext cx="467756" cy="467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Прямоугольник 46"/>
          <p:cNvSpPr/>
          <p:nvPr/>
        </p:nvSpPr>
        <p:spPr>
          <a:xfrm>
            <a:off x="1034421" y="6097210"/>
            <a:ext cx="4555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от несчастных случаев и болезней</a:t>
            </a:r>
            <a:endParaRPr lang="ru-RU" sz="1600" dirty="0"/>
          </a:p>
        </p:txBody>
      </p:sp>
      <p:grpSp>
        <p:nvGrpSpPr>
          <p:cNvPr id="48" name="Группа 47"/>
          <p:cNvGrpSpPr/>
          <p:nvPr/>
        </p:nvGrpSpPr>
        <p:grpSpPr>
          <a:xfrm>
            <a:off x="254082" y="6125157"/>
            <a:ext cx="655416" cy="655416"/>
            <a:chOff x="266765" y="5360724"/>
            <a:chExt cx="655416" cy="655416"/>
          </a:xfrm>
        </p:grpSpPr>
        <p:sp>
          <p:nvSpPr>
            <p:cNvPr id="49" name="Овал 48"/>
            <p:cNvSpPr/>
            <p:nvPr/>
          </p:nvSpPr>
          <p:spPr>
            <a:xfrm>
              <a:off x="266765" y="5360724"/>
              <a:ext cx="655416" cy="655416"/>
            </a:xfrm>
            <a:prstGeom prst="ellipse">
              <a:avLst/>
            </a:prstGeom>
            <a:solidFill>
              <a:srgbClr val="F38F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50" name="Picture 8" descr="Life insurance - Free people icons"/>
            <p:cNvPicPr>
              <a:picLocks noChangeAspect="1" noChangeArrowheads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43" y="5470463"/>
              <a:ext cx="442740" cy="442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96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7957</TotalTime>
  <Words>912</Words>
  <Application>Microsoft Office PowerPoint</Application>
  <PresentationFormat>Широкоэкранный</PresentationFormat>
  <Paragraphs>141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Unicode MS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Мудрагель Мария Александровна</dc:creator>
  <cp:lastModifiedBy>Позднякова Мария Сергеевна</cp:lastModifiedBy>
  <cp:revision>149</cp:revision>
  <dcterms:created xsi:type="dcterms:W3CDTF">2022-07-04T05:57:10Z</dcterms:created>
  <dcterms:modified xsi:type="dcterms:W3CDTF">2022-08-04T11:07:11Z</dcterms:modified>
</cp:coreProperties>
</file>